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5.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6.xml" ContentType="application/vnd.openxmlformats-officedocument.theme+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3" r:id="rId6"/>
    <p:sldMasterId id="2147484188" r:id="rId7"/>
    <p:sldMasterId id="2147484199" r:id="rId8"/>
    <p:sldMasterId id="2147484226" r:id="rId9"/>
    <p:sldMasterId id="2147484237" r:id="rId10"/>
  </p:sldMasterIdLst>
  <p:notesMasterIdLst>
    <p:notesMasterId r:id="rId46"/>
  </p:notesMasterIdLst>
  <p:handoutMasterIdLst>
    <p:handoutMasterId r:id="rId47"/>
  </p:handoutMasterIdLst>
  <p:sldIdLst>
    <p:sldId id="778" r:id="rId11"/>
    <p:sldId id="780" r:id="rId12"/>
    <p:sldId id="789" r:id="rId13"/>
    <p:sldId id="829" r:id="rId14"/>
    <p:sldId id="790" r:id="rId15"/>
    <p:sldId id="831" r:id="rId16"/>
    <p:sldId id="816" r:id="rId17"/>
    <p:sldId id="817" r:id="rId18"/>
    <p:sldId id="795" r:id="rId19"/>
    <p:sldId id="796" r:id="rId20"/>
    <p:sldId id="797" r:id="rId21"/>
    <p:sldId id="798" r:id="rId22"/>
    <p:sldId id="799" r:id="rId23"/>
    <p:sldId id="821" r:id="rId24"/>
    <p:sldId id="818" r:id="rId25"/>
    <p:sldId id="800" r:id="rId26"/>
    <p:sldId id="802" r:id="rId27"/>
    <p:sldId id="801" r:id="rId28"/>
    <p:sldId id="803" r:id="rId29"/>
    <p:sldId id="804" r:id="rId30"/>
    <p:sldId id="805" r:id="rId31"/>
    <p:sldId id="819" r:id="rId32"/>
    <p:sldId id="806" r:id="rId33"/>
    <p:sldId id="807" r:id="rId34"/>
    <p:sldId id="808" r:id="rId35"/>
    <p:sldId id="809" r:id="rId36"/>
    <p:sldId id="810" r:id="rId37"/>
    <p:sldId id="811" r:id="rId38"/>
    <p:sldId id="820" r:id="rId39"/>
    <p:sldId id="812" r:id="rId40"/>
    <p:sldId id="825" r:id="rId41"/>
    <p:sldId id="830" r:id="rId42"/>
    <p:sldId id="826" r:id="rId43"/>
    <p:sldId id="827" r:id="rId44"/>
    <p:sldId id="828" r:id="rId45"/>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3C00"/>
    <a:srgbClr val="0042AC"/>
    <a:srgbClr val="68217A"/>
    <a:srgbClr val="0072C6"/>
    <a:srgbClr val="2D82FF"/>
    <a:srgbClr val="0088EE"/>
    <a:srgbClr val="D2D2D2"/>
    <a:srgbClr val="969696"/>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3188" autoAdjust="0"/>
  </p:normalViewPr>
  <p:slideViewPr>
    <p:cSldViewPr snapToGrid="0">
      <p:cViewPr varScale="1">
        <p:scale>
          <a:sx n="72" d="100"/>
          <a:sy n="72" d="100"/>
        </p:scale>
        <p:origin x="80" y="128"/>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7291"/>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slide" Target="slides/slide3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viewProps" Target="viewProps.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slide" Target="slides/slide34.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presProps" Target="presProps.xml"/><Relationship Id="rId8" Type="http://schemas.openxmlformats.org/officeDocument/2006/relationships/slideMaster" Target="slideMasters/slideMaster5.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1/4/2016</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21.png>
</file>

<file path=ppt/media/image22.png>
</file>

<file path=ppt/media/image23.png>
</file>

<file path=ppt/media/image28.png>
</file>

<file path=ppt/media/image29.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1/4/2016</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078764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451634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354411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76335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978456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1/4/2016</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31</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9703097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96636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9130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1/4/2016</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875356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82255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3F680D72-9595-4826-A591-D759829F4714}" type="datetime1">
              <a:rPr lang="en-US" smtClean="0"/>
              <a:t>1/4/2016</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78695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7872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8467932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9598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23963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740581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2144449241"/>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29502803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758433303"/>
      </p:ext>
    </p:extLst>
  </p:cSld>
  <p:clrMapOvr>
    <a:masterClrMapping/>
  </p:clrMapOvr>
  <p:transition>
    <p:fade/>
  </p:transition>
  <p:hf hdr="0"/>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4795837"/>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184516592"/>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068573566"/>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669195236"/>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751375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79181846"/>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4555827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243009867"/>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485357027"/>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234948243"/>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040019711"/>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6302620"/>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6112995"/>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36218785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3603" y="1122363"/>
            <a:ext cx="9141619" cy="2387600"/>
          </a:xfrm>
        </p:spPr>
        <p:txBody>
          <a:bodyPr anchor="b"/>
          <a:lstStyle>
            <a:lvl1pPr algn="ctr">
              <a:defRPr sz="5997"/>
            </a:lvl1pPr>
          </a:lstStyle>
          <a:p>
            <a:r>
              <a:rPr lang="en-US" smtClean="0"/>
              <a:t>Click to edit Master title style</a:t>
            </a:r>
            <a:endParaRPr lang="en-US"/>
          </a:p>
        </p:txBody>
      </p:sp>
      <p:sp>
        <p:nvSpPr>
          <p:cNvPr id="3" name="Subtitle 2"/>
          <p:cNvSpPr>
            <a:spLocks noGrp="1"/>
          </p:cNvSpPr>
          <p:nvPr>
            <p:ph type="subTitle" idx="1"/>
          </p:nvPr>
        </p:nvSpPr>
        <p:spPr>
          <a:xfrm>
            <a:off x="1523603" y="3602038"/>
            <a:ext cx="9141619" cy="1655762"/>
          </a:xfrm>
        </p:spPr>
        <p:txBody>
          <a:bodyPr/>
          <a:lstStyle>
            <a:lvl1pPr marL="0" indent="0" algn="ctr">
              <a:buNone/>
              <a:defRPr sz="2399"/>
            </a:lvl1pPr>
            <a:lvl2pPr marL="457019" indent="0" algn="ctr">
              <a:buNone/>
              <a:defRPr sz="1999"/>
            </a:lvl2pPr>
            <a:lvl3pPr marL="914038" indent="0" algn="ctr">
              <a:buNone/>
              <a:defRPr sz="1799"/>
            </a:lvl3pPr>
            <a:lvl4pPr marL="1371057" indent="0" algn="ctr">
              <a:buNone/>
              <a:defRPr sz="1600"/>
            </a:lvl4pPr>
            <a:lvl5pPr marL="1828076" indent="0" algn="ctr">
              <a:buNone/>
              <a:defRPr sz="1600"/>
            </a:lvl5pPr>
            <a:lvl6pPr marL="2285094" indent="0" algn="ctr">
              <a:buNone/>
              <a:defRPr sz="1600"/>
            </a:lvl6pPr>
            <a:lvl7pPr marL="2742114" indent="0" algn="ctr">
              <a:buNone/>
              <a:defRPr sz="1600"/>
            </a:lvl7pPr>
            <a:lvl8pPr marL="3199133" indent="0" algn="ctr">
              <a:buNone/>
              <a:defRPr sz="1600"/>
            </a:lvl8pPr>
            <a:lvl9pPr marL="3656151"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914091"/>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914091"/>
            <a:fld id="{F28EAC3F-F101-4D6D-916C-3C73EAB027DC}" type="slidenum">
              <a:rPr lang="en-US" smtClean="0">
                <a:solidFill>
                  <a:prstClr val="black">
                    <a:tint val="75000"/>
                  </a:prstClr>
                </a:solidFill>
              </a:rPr>
              <a:pPr defTabSz="914091"/>
              <a:t>‹#›</a:t>
            </a:fld>
            <a:endParaRPr lang="en-US">
              <a:solidFill>
                <a:prstClr val="black">
                  <a:tint val="75000"/>
                </a:prstClr>
              </a:solidFill>
            </a:endParaRPr>
          </a:p>
        </p:txBody>
      </p:sp>
    </p:spTree>
    <p:extLst>
      <p:ext uri="{BB962C8B-B14F-4D97-AF65-F5344CB8AC3E}">
        <p14:creationId xmlns:p14="http://schemas.microsoft.com/office/powerpoint/2010/main" val="354851921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914091"/>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914091"/>
            <a:fld id="{F28EAC3F-F101-4D6D-916C-3C73EAB027DC}" type="slidenum">
              <a:rPr lang="en-US" smtClean="0">
                <a:solidFill>
                  <a:prstClr val="black">
                    <a:tint val="75000"/>
                  </a:prstClr>
                </a:solidFill>
              </a:rPr>
              <a:pPr defTabSz="914091"/>
              <a:t>‹#›</a:t>
            </a:fld>
            <a:endParaRPr lang="en-US">
              <a:solidFill>
                <a:prstClr val="black">
                  <a:tint val="75000"/>
                </a:prstClr>
              </a:solidFill>
            </a:endParaRPr>
          </a:p>
        </p:txBody>
      </p:sp>
    </p:spTree>
    <p:extLst>
      <p:ext uri="{BB962C8B-B14F-4D97-AF65-F5344CB8AC3E}">
        <p14:creationId xmlns:p14="http://schemas.microsoft.com/office/powerpoint/2010/main" val="2380340601"/>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633" y="1709739"/>
            <a:ext cx="10512862" cy="2852737"/>
          </a:xfrm>
        </p:spPr>
        <p:txBody>
          <a:bodyPr anchor="b"/>
          <a:lstStyle>
            <a:lvl1pPr>
              <a:defRPr sz="5997"/>
            </a:lvl1pPr>
          </a:lstStyle>
          <a:p>
            <a:r>
              <a:rPr lang="en-US" smtClean="0"/>
              <a:t>Click to edit Master title style</a:t>
            </a:r>
            <a:endParaRPr lang="en-US"/>
          </a:p>
        </p:txBody>
      </p:sp>
      <p:sp>
        <p:nvSpPr>
          <p:cNvPr id="3" name="Text Placeholder 2"/>
          <p:cNvSpPr>
            <a:spLocks noGrp="1"/>
          </p:cNvSpPr>
          <p:nvPr>
            <p:ph type="body" idx="1"/>
          </p:nvPr>
        </p:nvSpPr>
        <p:spPr>
          <a:xfrm>
            <a:off x="831633" y="4589464"/>
            <a:ext cx="10512862" cy="1500187"/>
          </a:xfrm>
        </p:spPr>
        <p:txBody>
          <a:bodyPr/>
          <a:lstStyle>
            <a:lvl1pPr marL="0" indent="0">
              <a:buNone/>
              <a:defRPr sz="2399">
                <a:solidFill>
                  <a:schemeClr val="tx1">
                    <a:tint val="75000"/>
                  </a:schemeClr>
                </a:solidFill>
              </a:defRPr>
            </a:lvl1pPr>
            <a:lvl2pPr marL="457019" indent="0">
              <a:buNone/>
              <a:defRPr sz="1999">
                <a:solidFill>
                  <a:schemeClr val="tx1">
                    <a:tint val="75000"/>
                  </a:schemeClr>
                </a:solidFill>
              </a:defRPr>
            </a:lvl2pPr>
            <a:lvl3pPr marL="914038" indent="0">
              <a:buNone/>
              <a:defRPr sz="1799">
                <a:solidFill>
                  <a:schemeClr val="tx1">
                    <a:tint val="75000"/>
                  </a:schemeClr>
                </a:solidFill>
              </a:defRPr>
            </a:lvl3pPr>
            <a:lvl4pPr marL="1371057" indent="0">
              <a:buNone/>
              <a:defRPr sz="1600">
                <a:solidFill>
                  <a:schemeClr val="tx1">
                    <a:tint val="75000"/>
                  </a:schemeClr>
                </a:solidFill>
              </a:defRPr>
            </a:lvl4pPr>
            <a:lvl5pPr marL="1828076" indent="0">
              <a:buNone/>
              <a:defRPr sz="1600">
                <a:solidFill>
                  <a:schemeClr val="tx1">
                    <a:tint val="75000"/>
                  </a:schemeClr>
                </a:solidFill>
              </a:defRPr>
            </a:lvl5pPr>
            <a:lvl6pPr marL="2285094" indent="0">
              <a:buNone/>
              <a:defRPr sz="1600">
                <a:solidFill>
                  <a:schemeClr val="tx1">
                    <a:tint val="75000"/>
                  </a:schemeClr>
                </a:solidFill>
              </a:defRPr>
            </a:lvl6pPr>
            <a:lvl7pPr marL="2742114" indent="0">
              <a:buNone/>
              <a:defRPr sz="1600">
                <a:solidFill>
                  <a:schemeClr val="tx1">
                    <a:tint val="75000"/>
                  </a:schemeClr>
                </a:solidFill>
              </a:defRPr>
            </a:lvl7pPr>
            <a:lvl8pPr marL="3199133" indent="0">
              <a:buNone/>
              <a:defRPr sz="1600">
                <a:solidFill>
                  <a:schemeClr val="tx1">
                    <a:tint val="75000"/>
                  </a:schemeClr>
                </a:solidFill>
              </a:defRPr>
            </a:lvl8pPr>
            <a:lvl9pPr marL="3656151"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defTabSz="914005"/>
            <a:fld id="{5022B9EA-8A4B-4820-9B50-EA48DAD4C81E}" type="datetimeFigureOut">
              <a:rPr lang="en-US" smtClean="0">
                <a:solidFill>
                  <a:srgbClr val="404040"/>
                </a:solidFill>
              </a:rPr>
              <a:pPr defTabSz="914005"/>
              <a:t>1/4/2016</a:t>
            </a:fld>
            <a:endParaRPr lang="en-US">
              <a:solidFill>
                <a:srgbClr val="404040"/>
              </a:solidFill>
            </a:endParaRPr>
          </a:p>
        </p:txBody>
      </p:sp>
      <p:sp>
        <p:nvSpPr>
          <p:cNvPr id="5" name="Footer Placeholder 4"/>
          <p:cNvSpPr>
            <a:spLocks noGrp="1"/>
          </p:cNvSpPr>
          <p:nvPr>
            <p:ph type="ftr" sz="quarter" idx="11"/>
          </p:nvPr>
        </p:nvSpPr>
        <p:spPr/>
        <p:txBody>
          <a:bodyPr/>
          <a:lstStyle/>
          <a:p>
            <a:pPr defTabSz="914005"/>
            <a:endParaRPr lang="en-US">
              <a:solidFill>
                <a:srgbClr val="404040"/>
              </a:solidFill>
            </a:endParaRPr>
          </a:p>
        </p:txBody>
      </p:sp>
      <p:sp>
        <p:nvSpPr>
          <p:cNvPr id="6" name="Slide Number Placeholder 5"/>
          <p:cNvSpPr>
            <a:spLocks noGrp="1"/>
          </p:cNvSpPr>
          <p:nvPr>
            <p:ph type="sldNum" sz="quarter" idx="12"/>
          </p:nvPr>
        </p:nvSpPr>
        <p:spPr/>
        <p:txBody>
          <a:bodyPr/>
          <a:lstStyle/>
          <a:p>
            <a:pPr defTabSz="914005"/>
            <a:fld id="{BA38A8DF-5C70-4E2A-B910-C472A6E67C22}" type="slidenum">
              <a:rPr lang="en-US" smtClean="0">
                <a:solidFill>
                  <a:srgbClr val="404040"/>
                </a:solidFill>
              </a:rPr>
              <a:pPr defTabSz="914005"/>
              <a:t>‹#›</a:t>
            </a:fld>
            <a:endParaRPr lang="en-US">
              <a:solidFill>
                <a:srgbClr val="404040"/>
              </a:solidFill>
            </a:endParaRPr>
          </a:p>
        </p:txBody>
      </p:sp>
    </p:spTree>
    <p:extLst>
      <p:ext uri="{BB962C8B-B14F-4D97-AF65-F5344CB8AC3E}">
        <p14:creationId xmlns:p14="http://schemas.microsoft.com/office/powerpoint/2010/main" val="31859430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7982" y="1825625"/>
            <a:ext cx="5180251"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0592" y="1825625"/>
            <a:ext cx="5180251"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defTabSz="914038"/>
            <a:fld id="{5022B9EA-8A4B-4820-9B50-EA48DAD4C81E}" type="datetimeFigureOut">
              <a:rPr lang="en-US" smtClean="0">
                <a:solidFill>
                  <a:srgbClr val="404040"/>
                </a:solidFill>
              </a:rPr>
              <a:pPr defTabSz="914038"/>
              <a:t>1/4/2016</a:t>
            </a:fld>
            <a:endParaRPr lang="en-US">
              <a:solidFill>
                <a:srgbClr val="404040"/>
              </a:solidFill>
            </a:endParaRPr>
          </a:p>
        </p:txBody>
      </p:sp>
      <p:sp>
        <p:nvSpPr>
          <p:cNvPr id="6" name="Footer Placeholder 5"/>
          <p:cNvSpPr>
            <a:spLocks noGrp="1"/>
          </p:cNvSpPr>
          <p:nvPr>
            <p:ph type="ftr" sz="quarter" idx="11"/>
          </p:nvPr>
        </p:nvSpPr>
        <p:spPr/>
        <p:txBody>
          <a:bodyPr/>
          <a:lstStyle/>
          <a:p>
            <a:pPr defTabSz="914038"/>
            <a:endParaRPr lang="en-US">
              <a:solidFill>
                <a:srgbClr val="404040"/>
              </a:solidFill>
            </a:endParaRPr>
          </a:p>
        </p:txBody>
      </p:sp>
      <p:sp>
        <p:nvSpPr>
          <p:cNvPr id="7" name="Slide Number Placeholder 6"/>
          <p:cNvSpPr>
            <a:spLocks noGrp="1"/>
          </p:cNvSpPr>
          <p:nvPr>
            <p:ph type="sldNum" sz="quarter" idx="12"/>
          </p:nvPr>
        </p:nvSpPr>
        <p:spPr/>
        <p:txBody>
          <a:bodyPr/>
          <a:lstStyle/>
          <a:p>
            <a:pPr defTabSz="914038"/>
            <a:fld id="{BA38A8DF-5C70-4E2A-B910-C472A6E67C22}" type="slidenum">
              <a:rPr lang="en-US" smtClean="0">
                <a:solidFill>
                  <a:srgbClr val="404040"/>
                </a:solidFill>
              </a:rPr>
              <a:pPr defTabSz="914038"/>
              <a:t>‹#›</a:t>
            </a:fld>
            <a:endParaRPr lang="en-US">
              <a:solidFill>
                <a:srgbClr val="404040"/>
              </a:solidFill>
            </a:endParaRPr>
          </a:p>
        </p:txBody>
      </p:sp>
    </p:spTree>
    <p:extLst>
      <p:ext uri="{BB962C8B-B14F-4D97-AF65-F5344CB8AC3E}">
        <p14:creationId xmlns:p14="http://schemas.microsoft.com/office/powerpoint/2010/main" val="3071418980"/>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569" y="365126"/>
            <a:ext cx="10512862"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571" y="1681163"/>
            <a:ext cx="5156443" cy="823912"/>
          </a:xfrm>
        </p:spPr>
        <p:txBody>
          <a:bodyPr anchor="b"/>
          <a:lstStyle>
            <a:lvl1pPr marL="0" indent="0">
              <a:buNone/>
              <a:defRPr sz="2399" b="1"/>
            </a:lvl1pPr>
            <a:lvl2pPr marL="457019" indent="0">
              <a:buNone/>
              <a:defRPr sz="1999" b="1"/>
            </a:lvl2pPr>
            <a:lvl3pPr marL="914038" indent="0">
              <a:buNone/>
              <a:defRPr sz="1799" b="1"/>
            </a:lvl3pPr>
            <a:lvl4pPr marL="1371057" indent="0">
              <a:buNone/>
              <a:defRPr sz="1600" b="1"/>
            </a:lvl4pPr>
            <a:lvl5pPr marL="1828076" indent="0">
              <a:buNone/>
              <a:defRPr sz="1600" b="1"/>
            </a:lvl5pPr>
            <a:lvl6pPr marL="2285094" indent="0">
              <a:buNone/>
              <a:defRPr sz="1600" b="1"/>
            </a:lvl6pPr>
            <a:lvl7pPr marL="2742114" indent="0">
              <a:buNone/>
              <a:defRPr sz="1600" b="1"/>
            </a:lvl7pPr>
            <a:lvl8pPr marL="3199133" indent="0">
              <a:buNone/>
              <a:defRPr sz="1600" b="1"/>
            </a:lvl8pPr>
            <a:lvl9pPr marL="3656151"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571" y="2505075"/>
            <a:ext cx="5156443"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0592" y="1681163"/>
            <a:ext cx="5181838" cy="823912"/>
          </a:xfrm>
        </p:spPr>
        <p:txBody>
          <a:bodyPr anchor="b"/>
          <a:lstStyle>
            <a:lvl1pPr marL="0" indent="0">
              <a:buNone/>
              <a:defRPr sz="2399" b="1"/>
            </a:lvl1pPr>
            <a:lvl2pPr marL="457019" indent="0">
              <a:buNone/>
              <a:defRPr sz="1999" b="1"/>
            </a:lvl2pPr>
            <a:lvl3pPr marL="914038" indent="0">
              <a:buNone/>
              <a:defRPr sz="1799" b="1"/>
            </a:lvl3pPr>
            <a:lvl4pPr marL="1371057" indent="0">
              <a:buNone/>
              <a:defRPr sz="1600" b="1"/>
            </a:lvl4pPr>
            <a:lvl5pPr marL="1828076" indent="0">
              <a:buNone/>
              <a:defRPr sz="1600" b="1"/>
            </a:lvl5pPr>
            <a:lvl6pPr marL="2285094" indent="0">
              <a:buNone/>
              <a:defRPr sz="1600" b="1"/>
            </a:lvl6pPr>
            <a:lvl7pPr marL="2742114" indent="0">
              <a:buNone/>
              <a:defRPr sz="1600" b="1"/>
            </a:lvl7pPr>
            <a:lvl8pPr marL="3199133" indent="0">
              <a:buNone/>
              <a:defRPr sz="1600" b="1"/>
            </a:lvl8pPr>
            <a:lvl9pPr marL="3656151"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0592" y="2505075"/>
            <a:ext cx="518183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pPr defTabSz="914091"/>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pPr defTabSz="914091"/>
            <a:fld id="{F28EAC3F-F101-4D6D-916C-3C73EAB027DC}" type="slidenum">
              <a:rPr lang="en-US" smtClean="0">
                <a:solidFill>
                  <a:prstClr val="black">
                    <a:tint val="75000"/>
                  </a:prstClr>
                </a:solidFill>
              </a:rPr>
              <a:pPr defTabSz="914091"/>
              <a:t>‹#›</a:t>
            </a:fld>
            <a:endParaRPr lang="en-US">
              <a:solidFill>
                <a:prstClr val="black">
                  <a:tint val="75000"/>
                </a:prstClr>
              </a:solidFill>
            </a:endParaRPr>
          </a:p>
        </p:txBody>
      </p:sp>
    </p:spTree>
    <p:extLst>
      <p:ext uri="{BB962C8B-B14F-4D97-AF65-F5344CB8AC3E}">
        <p14:creationId xmlns:p14="http://schemas.microsoft.com/office/powerpoint/2010/main" val="217046905"/>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pPr defTabSz="914091"/>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pPr defTabSz="913826"/>
            <a:fld id="{727B4C2D-45E2-4621-8491-2995EB46A674}" type="slidenum">
              <a:rPr lang="en-US" smtClean="0">
                <a:gradFill>
                  <a:gsLst>
                    <a:gs pos="100000">
                      <a:srgbClr val="797A7D"/>
                    </a:gs>
                    <a:gs pos="0">
                      <a:srgbClr val="797A7D"/>
                    </a:gs>
                  </a:gsLst>
                  <a:lin ang="5400000" scaled="0"/>
                </a:gradFill>
              </a:rPr>
              <a:pPr defTabSz="913826"/>
              <a:t>‹#›</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180265" y="6021143"/>
            <a:ext cx="1763267" cy="813816"/>
          </a:xfrm>
          <a:prstGeom prst="rect">
            <a:avLst/>
          </a:prstGeom>
        </p:spPr>
      </p:pic>
    </p:spTree>
    <p:extLst>
      <p:ext uri="{BB962C8B-B14F-4D97-AF65-F5344CB8AC3E}">
        <p14:creationId xmlns:p14="http://schemas.microsoft.com/office/powerpoint/2010/main" val="720505460"/>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pPr defTabSz="914091"/>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pPr defTabSz="914091"/>
            <a:fld id="{F28EAC3F-F101-4D6D-916C-3C73EAB027DC}" type="slidenum">
              <a:rPr lang="en-US" smtClean="0">
                <a:solidFill>
                  <a:prstClr val="black">
                    <a:tint val="75000"/>
                  </a:prstClr>
                </a:solidFill>
              </a:rPr>
              <a:pPr defTabSz="914091"/>
              <a:t>‹#›</a:t>
            </a:fld>
            <a:endParaRPr lang="en-US">
              <a:solidFill>
                <a:prstClr val="black">
                  <a:tint val="75000"/>
                </a:prstClr>
              </a:solidFill>
            </a:endParaRPr>
          </a:p>
        </p:txBody>
      </p:sp>
    </p:spTree>
    <p:extLst>
      <p:ext uri="{BB962C8B-B14F-4D97-AF65-F5344CB8AC3E}">
        <p14:creationId xmlns:p14="http://schemas.microsoft.com/office/powerpoint/2010/main" val="1595871639"/>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570" y="457200"/>
            <a:ext cx="3931213" cy="1600200"/>
          </a:xfrm>
        </p:spPr>
        <p:txBody>
          <a:bodyPr anchor="b"/>
          <a:lstStyle>
            <a:lvl1pPr>
              <a:defRPr sz="3199"/>
            </a:lvl1pPr>
          </a:lstStyle>
          <a:p>
            <a:r>
              <a:rPr lang="en-US" smtClean="0"/>
              <a:t>Click to edit Master title style</a:t>
            </a:r>
            <a:endParaRPr lang="en-US"/>
          </a:p>
        </p:txBody>
      </p:sp>
      <p:sp>
        <p:nvSpPr>
          <p:cNvPr id="3" name="Content Placeholder 2"/>
          <p:cNvSpPr>
            <a:spLocks noGrp="1"/>
          </p:cNvSpPr>
          <p:nvPr>
            <p:ph idx="1"/>
          </p:nvPr>
        </p:nvSpPr>
        <p:spPr>
          <a:xfrm>
            <a:off x="5181839" y="987426"/>
            <a:ext cx="6170592" cy="4873625"/>
          </a:xfrm>
        </p:spPr>
        <p:txBody>
          <a:bodyPr/>
          <a:lstStyle>
            <a:lvl1pPr>
              <a:defRPr sz="3199"/>
            </a:lvl1pPr>
            <a:lvl2pPr>
              <a:defRPr sz="2799"/>
            </a:lvl2pPr>
            <a:lvl3pPr>
              <a:defRPr sz="2399"/>
            </a:lvl3pPr>
            <a:lvl4pPr>
              <a:defRPr sz="1999"/>
            </a:lvl4pPr>
            <a:lvl5pPr>
              <a:defRPr sz="1999"/>
            </a:lvl5pPr>
            <a:lvl6pPr>
              <a:defRPr sz="1999"/>
            </a:lvl6pPr>
            <a:lvl7pPr>
              <a:defRPr sz="1999"/>
            </a:lvl7pPr>
            <a:lvl8pPr>
              <a:defRPr sz="1999"/>
            </a:lvl8pPr>
            <a:lvl9pPr>
              <a:defRPr sz="1999"/>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570" y="2057400"/>
            <a:ext cx="3931213" cy="3811588"/>
          </a:xfrm>
        </p:spPr>
        <p:txBody>
          <a:bodyPr/>
          <a:lstStyle>
            <a:lvl1pPr marL="0" indent="0">
              <a:buNone/>
              <a:defRPr sz="1600"/>
            </a:lvl1pPr>
            <a:lvl2pPr marL="457019" indent="0">
              <a:buNone/>
              <a:defRPr sz="1400"/>
            </a:lvl2pPr>
            <a:lvl3pPr marL="914038" indent="0">
              <a:buNone/>
              <a:defRPr sz="1200"/>
            </a:lvl3pPr>
            <a:lvl4pPr marL="1371057" indent="0">
              <a:buNone/>
              <a:defRPr sz="1000"/>
            </a:lvl4pPr>
            <a:lvl5pPr marL="1828076" indent="0">
              <a:buNone/>
              <a:defRPr sz="1000"/>
            </a:lvl5pPr>
            <a:lvl6pPr marL="2285094" indent="0">
              <a:buNone/>
              <a:defRPr sz="1000"/>
            </a:lvl6pPr>
            <a:lvl7pPr marL="2742114" indent="0">
              <a:buNone/>
              <a:defRPr sz="1000"/>
            </a:lvl7pPr>
            <a:lvl8pPr marL="3199133" indent="0">
              <a:buNone/>
              <a:defRPr sz="1000"/>
            </a:lvl8pPr>
            <a:lvl9pPr marL="3656151"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defTabSz="914091"/>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914091"/>
            <a:fld id="{F28EAC3F-F101-4D6D-916C-3C73EAB027DC}" type="slidenum">
              <a:rPr lang="en-US" smtClean="0">
                <a:solidFill>
                  <a:prstClr val="black">
                    <a:tint val="75000"/>
                  </a:prstClr>
                </a:solidFill>
              </a:rPr>
              <a:pPr defTabSz="914091"/>
              <a:t>‹#›</a:t>
            </a:fld>
            <a:endParaRPr lang="en-US">
              <a:solidFill>
                <a:prstClr val="black">
                  <a:tint val="75000"/>
                </a:prstClr>
              </a:solidFill>
            </a:endParaRPr>
          </a:p>
        </p:txBody>
      </p:sp>
    </p:spTree>
    <p:extLst>
      <p:ext uri="{BB962C8B-B14F-4D97-AF65-F5344CB8AC3E}">
        <p14:creationId xmlns:p14="http://schemas.microsoft.com/office/powerpoint/2010/main" val="2821901335"/>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570" y="457200"/>
            <a:ext cx="3931213" cy="1600200"/>
          </a:xfrm>
        </p:spPr>
        <p:txBody>
          <a:bodyPr anchor="b"/>
          <a:lstStyle>
            <a:lvl1pPr>
              <a:defRPr sz="3199"/>
            </a:lvl1pPr>
          </a:lstStyle>
          <a:p>
            <a:r>
              <a:rPr lang="en-US" smtClean="0"/>
              <a:t>Click to edit Master title style</a:t>
            </a:r>
            <a:endParaRPr lang="en-US"/>
          </a:p>
        </p:txBody>
      </p:sp>
      <p:sp>
        <p:nvSpPr>
          <p:cNvPr id="3" name="Picture Placeholder 2"/>
          <p:cNvSpPr>
            <a:spLocks noGrp="1"/>
          </p:cNvSpPr>
          <p:nvPr>
            <p:ph type="pic" idx="1"/>
          </p:nvPr>
        </p:nvSpPr>
        <p:spPr>
          <a:xfrm>
            <a:off x="5181839" y="987426"/>
            <a:ext cx="6170592" cy="4873625"/>
          </a:xfrm>
        </p:spPr>
        <p:txBody>
          <a:bodyPr/>
          <a:lstStyle>
            <a:lvl1pPr marL="0" indent="0">
              <a:buNone/>
              <a:defRPr sz="3199"/>
            </a:lvl1pPr>
            <a:lvl2pPr marL="457019" indent="0">
              <a:buNone/>
              <a:defRPr sz="2799"/>
            </a:lvl2pPr>
            <a:lvl3pPr marL="914038" indent="0">
              <a:buNone/>
              <a:defRPr sz="2399"/>
            </a:lvl3pPr>
            <a:lvl4pPr marL="1371057" indent="0">
              <a:buNone/>
              <a:defRPr sz="1999"/>
            </a:lvl4pPr>
            <a:lvl5pPr marL="1828076" indent="0">
              <a:buNone/>
              <a:defRPr sz="1999"/>
            </a:lvl5pPr>
            <a:lvl6pPr marL="2285094" indent="0">
              <a:buNone/>
              <a:defRPr sz="1999"/>
            </a:lvl6pPr>
            <a:lvl7pPr marL="2742114" indent="0">
              <a:buNone/>
              <a:defRPr sz="1999"/>
            </a:lvl7pPr>
            <a:lvl8pPr marL="3199133" indent="0">
              <a:buNone/>
              <a:defRPr sz="1999"/>
            </a:lvl8pPr>
            <a:lvl9pPr marL="3656151" indent="0">
              <a:buNone/>
              <a:defRPr sz="1999"/>
            </a:lvl9pPr>
          </a:lstStyle>
          <a:p>
            <a:endParaRPr lang="en-US"/>
          </a:p>
        </p:txBody>
      </p:sp>
      <p:sp>
        <p:nvSpPr>
          <p:cNvPr id="4" name="Text Placeholder 3"/>
          <p:cNvSpPr>
            <a:spLocks noGrp="1"/>
          </p:cNvSpPr>
          <p:nvPr>
            <p:ph type="body" sz="half" idx="2"/>
          </p:nvPr>
        </p:nvSpPr>
        <p:spPr>
          <a:xfrm>
            <a:off x="839570" y="2057400"/>
            <a:ext cx="3931213" cy="3811588"/>
          </a:xfrm>
        </p:spPr>
        <p:txBody>
          <a:bodyPr/>
          <a:lstStyle>
            <a:lvl1pPr marL="0" indent="0">
              <a:buNone/>
              <a:defRPr sz="1600"/>
            </a:lvl1pPr>
            <a:lvl2pPr marL="457019" indent="0">
              <a:buNone/>
              <a:defRPr sz="1400"/>
            </a:lvl2pPr>
            <a:lvl3pPr marL="914038" indent="0">
              <a:buNone/>
              <a:defRPr sz="1200"/>
            </a:lvl3pPr>
            <a:lvl4pPr marL="1371057" indent="0">
              <a:buNone/>
              <a:defRPr sz="1000"/>
            </a:lvl4pPr>
            <a:lvl5pPr marL="1828076" indent="0">
              <a:buNone/>
              <a:defRPr sz="1000"/>
            </a:lvl5pPr>
            <a:lvl6pPr marL="2285094" indent="0">
              <a:buNone/>
              <a:defRPr sz="1000"/>
            </a:lvl6pPr>
            <a:lvl7pPr marL="2742114" indent="0">
              <a:buNone/>
              <a:defRPr sz="1000"/>
            </a:lvl7pPr>
            <a:lvl8pPr marL="3199133" indent="0">
              <a:buNone/>
              <a:defRPr sz="1000"/>
            </a:lvl8pPr>
            <a:lvl9pPr marL="3656151"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defTabSz="914091"/>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914091"/>
            <a:fld id="{F28EAC3F-F101-4D6D-916C-3C73EAB027DC}" type="slidenum">
              <a:rPr lang="en-US" smtClean="0">
                <a:solidFill>
                  <a:prstClr val="black">
                    <a:tint val="75000"/>
                  </a:prstClr>
                </a:solidFill>
              </a:rPr>
              <a:pPr defTabSz="914091"/>
              <a:t>‹#›</a:t>
            </a:fld>
            <a:endParaRPr lang="en-US">
              <a:solidFill>
                <a:prstClr val="black">
                  <a:tint val="75000"/>
                </a:prstClr>
              </a:solidFill>
            </a:endParaRPr>
          </a:p>
        </p:txBody>
      </p:sp>
    </p:spTree>
    <p:extLst>
      <p:ext uri="{BB962C8B-B14F-4D97-AF65-F5344CB8AC3E}">
        <p14:creationId xmlns:p14="http://schemas.microsoft.com/office/powerpoint/2010/main" val="2824810636"/>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914091"/>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914091"/>
            <a:fld id="{F28EAC3F-F101-4D6D-916C-3C73EAB027DC}" type="slidenum">
              <a:rPr lang="en-US" smtClean="0">
                <a:solidFill>
                  <a:prstClr val="black">
                    <a:tint val="75000"/>
                  </a:prstClr>
                </a:solidFill>
              </a:rPr>
              <a:pPr defTabSz="914091"/>
              <a:t>‹#›</a:t>
            </a:fld>
            <a:endParaRPr lang="en-US">
              <a:solidFill>
                <a:prstClr val="black">
                  <a:tint val="75000"/>
                </a:prstClr>
              </a:solidFill>
            </a:endParaRPr>
          </a:p>
        </p:txBody>
      </p:sp>
    </p:spTree>
    <p:extLst>
      <p:ext uri="{BB962C8B-B14F-4D97-AF65-F5344CB8AC3E}">
        <p14:creationId xmlns:p14="http://schemas.microsoft.com/office/powerpoint/2010/main" val="2243128160"/>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2628" y="365126"/>
            <a:ext cx="262821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7983" y="365126"/>
            <a:ext cx="7732286"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defTabSz="914091"/>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914091"/>
            <a:fld id="{F28EAC3F-F101-4D6D-916C-3C73EAB027DC}" type="slidenum">
              <a:rPr lang="en-US" smtClean="0">
                <a:solidFill>
                  <a:prstClr val="black">
                    <a:tint val="75000"/>
                  </a:prstClr>
                </a:solidFill>
              </a:rPr>
              <a:pPr defTabSz="914091"/>
              <a:t>‹#›</a:t>
            </a:fld>
            <a:endParaRPr lang="en-US">
              <a:solidFill>
                <a:prstClr val="black">
                  <a:tint val="75000"/>
                </a:prstClr>
              </a:solidFill>
            </a:endParaRPr>
          </a:p>
        </p:txBody>
      </p:sp>
    </p:spTree>
    <p:extLst>
      <p:ext uri="{BB962C8B-B14F-4D97-AF65-F5344CB8AC3E}">
        <p14:creationId xmlns:p14="http://schemas.microsoft.com/office/powerpoint/2010/main" val="193744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3148" y="76200"/>
            <a:ext cx="11477810" cy="838200"/>
          </a:xfrm>
          <a:prstGeom prst="rect">
            <a:avLst/>
          </a:prstGeom>
        </p:spPr>
        <p:txBody>
          <a:bodyPr/>
          <a:lstStyle>
            <a:lvl1pPr>
              <a:defRPr/>
            </a:lvl1pPr>
          </a:lstStyle>
          <a:p>
            <a:r>
              <a:rPr lang="en-US" dirty="0" smtClean="0"/>
              <a:t>Slide Title</a:t>
            </a:r>
            <a:endParaRPr lang="en-US" dirty="0"/>
          </a:p>
        </p:txBody>
      </p:sp>
      <p:sp>
        <p:nvSpPr>
          <p:cNvPr id="3" name="Content Placeholder 2"/>
          <p:cNvSpPr>
            <a:spLocks noGrp="1"/>
          </p:cNvSpPr>
          <p:nvPr>
            <p:ph idx="1" hasCustomPrompt="1"/>
          </p:nvPr>
        </p:nvSpPr>
        <p:spPr>
          <a:xfrm>
            <a:off x="507868" y="1447800"/>
            <a:ext cx="11173090" cy="5181600"/>
          </a:xfrm>
          <a:prstGeom prst="rect">
            <a:avLst/>
          </a:prstGeom>
        </p:spPr>
        <p:txBody>
          <a:bodyPr/>
          <a:lstStyle>
            <a:lvl1pPr marL="347525" indent="-347525">
              <a:spcBef>
                <a:spcPts val="600"/>
              </a:spcBef>
              <a:spcAft>
                <a:spcPts val="200"/>
              </a:spcAft>
              <a:buFont typeface="Arial" pitchFamily="34" charset="0"/>
              <a:buChar char="•"/>
              <a:defRPr>
                <a:latin typeface="+mn-lt"/>
              </a:defRPr>
            </a:lvl1pPr>
            <a:lvl2pPr>
              <a:spcBef>
                <a:spcPts val="300"/>
              </a:spcBef>
              <a:spcAft>
                <a:spcPts val="300"/>
              </a:spcAft>
              <a:defRPr>
                <a:latin typeface="+mn-lt"/>
              </a:defRPr>
            </a:lvl2pPr>
            <a:lvl3pPr marL="679181" indent="0">
              <a:buFont typeface="Arial" pitchFamily="34" charset="0"/>
              <a:buNone/>
              <a:defRPr b="0">
                <a:latin typeface="Lucida Console" panose="020B0609040504020204" pitchFamily="49" charset="0"/>
              </a:defRPr>
            </a:lvl3pPr>
            <a:lvl4pPr marL="967992" indent="-285636">
              <a:buFont typeface="Arial" pitchFamily="34" charset="0"/>
              <a:buChar char="•"/>
              <a:defRPr/>
            </a:lvl4pPr>
            <a:lvl5pPr marL="964817" indent="-285636">
              <a:buFont typeface="Arial" pitchFamily="34" charset="0"/>
              <a:buChar char="•"/>
              <a:defRPr/>
            </a:lvl5pPr>
          </a:lstStyle>
          <a:p>
            <a:pPr lvl="0"/>
            <a:r>
              <a:rPr lang="en-US" dirty="0" smtClean="0"/>
              <a:t>First level</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81822750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28758901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2085532860"/>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0199721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4924587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7550585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6078210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515477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1041936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7459848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298747165"/>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7296141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657013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055018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3363554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3986583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0411660"/>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1591268"/>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8616575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02000055"/>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138876024"/>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74514425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761956002"/>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11687488"/>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79902709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962768785"/>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1091008130"/>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1721501745"/>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485097"/>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4137817"/>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5416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0147658"/>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51611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010597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2169625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01116416"/>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75317325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10802249"/>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69908182"/>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734471441"/>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806430768"/>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43449644"/>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53796034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176022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4100189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3397649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3384014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598981879"/>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6872661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08085825"/>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86473581"/>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57572329"/>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193822327"/>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28862266"/>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83600306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15961352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15822071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4030754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5094527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69085679"/>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404829816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51387498"/>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74492666"/>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8288233"/>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267653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image" Target="../media/image4.png"/><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3.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8.xml"/><Relationship Id="rId3" Type="http://schemas.openxmlformats.org/officeDocument/2006/relationships/slideLayout" Target="../slideLayouts/slideLayout73.xml"/><Relationship Id="rId7" Type="http://schemas.openxmlformats.org/officeDocument/2006/relationships/slideLayout" Target="../slideLayouts/slideLayout77.xml"/><Relationship Id="rId12" Type="http://schemas.openxmlformats.org/officeDocument/2006/relationships/image" Target="../media/image12.png"/><Relationship Id="rId2" Type="http://schemas.openxmlformats.org/officeDocument/2006/relationships/slideLayout" Target="../slideLayouts/slideLayout72.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theme" Target="../theme/theme4.xml"/><Relationship Id="rId5" Type="http://schemas.openxmlformats.org/officeDocument/2006/relationships/slideLayout" Target="../slideLayouts/slideLayout75.xml"/><Relationship Id="rId10" Type="http://schemas.openxmlformats.org/officeDocument/2006/relationships/slideLayout" Target="../slideLayouts/slideLayout80.xml"/><Relationship Id="rId4" Type="http://schemas.openxmlformats.org/officeDocument/2006/relationships/slideLayout" Target="../slideLayouts/slideLayout74.xml"/><Relationship Id="rId9" Type="http://schemas.openxmlformats.org/officeDocument/2006/relationships/slideLayout" Target="../slideLayouts/slideLayout7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8.xml"/><Relationship Id="rId13" Type="http://schemas.openxmlformats.org/officeDocument/2006/relationships/slideLayout" Target="../slideLayouts/slideLayout93.xml"/><Relationship Id="rId18" Type="http://schemas.openxmlformats.org/officeDocument/2006/relationships/slideLayout" Target="../slideLayouts/slideLayout98.xml"/><Relationship Id="rId26" Type="http://schemas.openxmlformats.org/officeDocument/2006/relationships/slideLayout" Target="../slideLayouts/slideLayout106.xml"/><Relationship Id="rId3" Type="http://schemas.openxmlformats.org/officeDocument/2006/relationships/slideLayout" Target="../slideLayouts/slideLayout83.xml"/><Relationship Id="rId21" Type="http://schemas.openxmlformats.org/officeDocument/2006/relationships/slideLayout" Target="../slideLayouts/slideLayout101.xml"/><Relationship Id="rId7" Type="http://schemas.openxmlformats.org/officeDocument/2006/relationships/slideLayout" Target="../slideLayouts/slideLayout87.xml"/><Relationship Id="rId12" Type="http://schemas.openxmlformats.org/officeDocument/2006/relationships/slideLayout" Target="../slideLayouts/slideLayout92.xml"/><Relationship Id="rId17" Type="http://schemas.openxmlformats.org/officeDocument/2006/relationships/slideLayout" Target="../slideLayouts/slideLayout97.xml"/><Relationship Id="rId25" Type="http://schemas.openxmlformats.org/officeDocument/2006/relationships/slideLayout" Target="../slideLayouts/slideLayout105.xml"/><Relationship Id="rId2" Type="http://schemas.openxmlformats.org/officeDocument/2006/relationships/slideLayout" Target="../slideLayouts/slideLayout82.xml"/><Relationship Id="rId16" Type="http://schemas.openxmlformats.org/officeDocument/2006/relationships/slideLayout" Target="../slideLayouts/slideLayout96.xml"/><Relationship Id="rId20" Type="http://schemas.openxmlformats.org/officeDocument/2006/relationships/slideLayout" Target="../slideLayouts/slideLayout100.xml"/><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slideLayout" Target="../slideLayouts/slideLayout91.xml"/><Relationship Id="rId24" Type="http://schemas.openxmlformats.org/officeDocument/2006/relationships/slideLayout" Target="../slideLayouts/slideLayout104.xml"/><Relationship Id="rId5" Type="http://schemas.openxmlformats.org/officeDocument/2006/relationships/slideLayout" Target="../slideLayouts/slideLayout85.xml"/><Relationship Id="rId15" Type="http://schemas.openxmlformats.org/officeDocument/2006/relationships/slideLayout" Target="../slideLayouts/slideLayout95.xml"/><Relationship Id="rId23" Type="http://schemas.openxmlformats.org/officeDocument/2006/relationships/slideLayout" Target="../slideLayouts/slideLayout103.xml"/><Relationship Id="rId10" Type="http://schemas.openxmlformats.org/officeDocument/2006/relationships/slideLayout" Target="../slideLayouts/slideLayout90.xml"/><Relationship Id="rId19" Type="http://schemas.openxmlformats.org/officeDocument/2006/relationships/slideLayout" Target="../slideLayouts/slideLayout99.xml"/><Relationship Id="rId4" Type="http://schemas.openxmlformats.org/officeDocument/2006/relationships/slideLayout" Target="../slideLayouts/slideLayout84.xml"/><Relationship Id="rId9" Type="http://schemas.openxmlformats.org/officeDocument/2006/relationships/slideLayout" Target="../slideLayouts/slideLayout89.xml"/><Relationship Id="rId14" Type="http://schemas.openxmlformats.org/officeDocument/2006/relationships/slideLayout" Target="../slideLayouts/slideLayout94.xml"/><Relationship Id="rId22" Type="http://schemas.openxmlformats.org/officeDocument/2006/relationships/slideLayout" Target="../slideLayouts/slideLayout102.xml"/><Relationship Id="rId27"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4.xml"/><Relationship Id="rId3" Type="http://schemas.openxmlformats.org/officeDocument/2006/relationships/slideLayout" Target="../slideLayouts/slideLayout109.xml"/><Relationship Id="rId7" Type="http://schemas.openxmlformats.org/officeDocument/2006/relationships/slideLayout" Target="../slideLayouts/slideLayout113.xml"/><Relationship Id="rId12" Type="http://schemas.openxmlformats.org/officeDocument/2006/relationships/image" Target="../media/image12.png"/><Relationship Id="rId2" Type="http://schemas.openxmlformats.org/officeDocument/2006/relationships/slideLayout" Target="../slideLayouts/slideLayout108.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11" Type="http://schemas.openxmlformats.org/officeDocument/2006/relationships/theme" Target="../theme/theme6.xml"/><Relationship Id="rId5" Type="http://schemas.openxmlformats.org/officeDocument/2006/relationships/slideLayout" Target="../slideLayouts/slideLayout111.xml"/><Relationship Id="rId10" Type="http://schemas.openxmlformats.org/officeDocument/2006/relationships/slideLayout" Target="../slideLayouts/slideLayout116.xml"/><Relationship Id="rId4" Type="http://schemas.openxmlformats.org/officeDocument/2006/relationships/slideLayout" Target="../slideLayouts/slideLayout110.xml"/><Relationship Id="rId9" Type="http://schemas.openxmlformats.org/officeDocument/2006/relationships/slideLayout" Target="../slideLayouts/slideLayout11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24.xml"/><Relationship Id="rId13" Type="http://schemas.openxmlformats.org/officeDocument/2006/relationships/image" Target="../media/image12.png"/><Relationship Id="rId3" Type="http://schemas.openxmlformats.org/officeDocument/2006/relationships/slideLayout" Target="../slideLayouts/slideLayout119.xml"/><Relationship Id="rId7" Type="http://schemas.openxmlformats.org/officeDocument/2006/relationships/slideLayout" Target="../slideLayouts/slideLayout123.xml"/><Relationship Id="rId12" Type="http://schemas.openxmlformats.org/officeDocument/2006/relationships/theme" Target="../theme/theme7.xml"/><Relationship Id="rId2" Type="http://schemas.openxmlformats.org/officeDocument/2006/relationships/slideLayout" Target="../slideLayouts/slideLayout118.xml"/><Relationship Id="rId1" Type="http://schemas.openxmlformats.org/officeDocument/2006/relationships/slideLayout" Target="../slideLayouts/slideLayout117.xml"/><Relationship Id="rId6" Type="http://schemas.openxmlformats.org/officeDocument/2006/relationships/slideLayout" Target="../slideLayouts/slideLayout122.xml"/><Relationship Id="rId11" Type="http://schemas.openxmlformats.org/officeDocument/2006/relationships/slideLayout" Target="../slideLayouts/slideLayout127.xml"/><Relationship Id="rId5" Type="http://schemas.openxmlformats.org/officeDocument/2006/relationships/slideLayout" Target="../slideLayouts/slideLayout121.xml"/><Relationship Id="rId10" Type="http://schemas.openxmlformats.org/officeDocument/2006/relationships/slideLayout" Target="../slideLayouts/slideLayout126.xml"/><Relationship Id="rId4" Type="http://schemas.openxmlformats.org/officeDocument/2006/relationships/slideLayout" Target="../slideLayouts/slideLayout120.xml"/><Relationship Id="rId9" Type="http://schemas.openxmlformats.org/officeDocument/2006/relationships/slideLayout" Target="../slideLayouts/slideLayout1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8" r:id="rId22"/>
    <p:sldLayoutId id="2147484149" r:id="rId23"/>
    <p:sldLayoutId id="2147484152" r:id="rId24"/>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887593194"/>
      </p:ext>
    </p:extLst>
  </p:cSld>
  <p:clrMap bg1="dk1" tx1="lt1" bg2="dk2" tx2="lt2" accent1="accent1" accent2="accent2" accent3="accent3" accent4="accent4" accent5="accent5" accent6="accent6" hlink="hlink" folHlink="folHlink"/>
  <p:sldLayoutIdLst>
    <p:sldLayoutId id="2147484154" r:id="rId1"/>
    <p:sldLayoutId id="2147484155" r:id="rId2"/>
    <p:sldLayoutId id="2147484156" r:id="rId3"/>
    <p:sldLayoutId id="2147484157" r:id="rId4"/>
    <p:sldLayoutId id="2147484158" r:id="rId5"/>
    <p:sldLayoutId id="2147484159" r:id="rId6"/>
    <p:sldLayoutId id="2147484160" r:id="rId7"/>
    <p:sldLayoutId id="2147484161" r:id="rId8"/>
    <p:sldLayoutId id="2147484162" r:id="rId9"/>
    <p:sldLayoutId id="2147484163" r:id="rId10"/>
    <p:sldLayoutId id="2147484164" r:id="rId11"/>
    <p:sldLayoutId id="2147484165" r:id="rId12"/>
    <p:sldLayoutId id="2147484166" r:id="rId13"/>
    <p:sldLayoutId id="2147484167" r:id="rId14"/>
    <p:sldLayoutId id="2147484168" r:id="rId15"/>
    <p:sldLayoutId id="2147484169" r:id="rId16"/>
    <p:sldLayoutId id="2147484170" r:id="rId17"/>
    <p:sldLayoutId id="2147484171" r:id="rId18"/>
    <p:sldLayoutId id="2147484172" r:id="rId19"/>
    <p:sldLayoutId id="2147484173" r:id="rId20"/>
    <p:sldLayoutId id="2147484174" r:id="rId21"/>
    <p:sldLayoutId id="2147484175" r:id="rId22"/>
    <p:sldLayoutId id="2147484176" r:id="rId23"/>
    <p:sldLayoutId id="2147484177" r:id="rId24"/>
    <p:sldLayoutId id="2147484178" r:id="rId25"/>
    <p:sldLayoutId id="2147484179" r:id="rId26"/>
    <p:sldLayoutId id="2147484180" r:id="rId27"/>
    <p:sldLayoutId id="2147484181" r:id="rId28"/>
    <p:sldLayoutId id="2147484182" r:id="rId29"/>
    <p:sldLayoutId id="2147484183" r:id="rId30"/>
    <p:sldLayoutId id="2147484184" r:id="rId31"/>
    <p:sldLayoutId id="2147484185" r:id="rId32"/>
    <p:sldLayoutId id="2147484186" r:id="rId33"/>
    <p:sldLayoutId id="2147484187" r:id="rId34"/>
  </p:sldLayoutIdLst>
  <p:transition>
    <p:fade/>
  </p:transition>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4068194115"/>
      </p:ext>
    </p:extLst>
  </p:cSld>
  <p:clrMap bg1="lt1" tx1="dk1" bg2="lt2" tx2="dk2" accent1="accent1" accent2="accent2" accent3="accent3" accent4="accent4" accent5="accent5" accent6="accent6" hlink="hlink" folHlink="folHlink"/>
  <p:sldLayoutIdLst>
    <p:sldLayoutId id="2147484189" r:id="rId1"/>
    <p:sldLayoutId id="2147484190" r:id="rId2"/>
    <p:sldLayoutId id="2147484191" r:id="rId3"/>
    <p:sldLayoutId id="2147484192" r:id="rId4"/>
    <p:sldLayoutId id="2147484193" r:id="rId5"/>
    <p:sldLayoutId id="2147484194" r:id="rId6"/>
    <p:sldLayoutId id="2147484195" r:id="rId7"/>
    <p:sldLayoutId id="2147484196" r:id="rId8"/>
    <p:sldLayoutId id="2147484197" r:id="rId9"/>
    <p:sldLayoutId id="2147484198" r:id="rId10"/>
  </p:sldLayoutIdLst>
  <p:transition>
    <p:fade/>
  </p:transition>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39055847"/>
      </p:ext>
    </p:extLst>
  </p:cSld>
  <p:clrMap bg1="lt1" tx1="dk1" bg2="lt2" tx2="dk2" accent1="accent1" accent2="accent2" accent3="accent3" accent4="accent4" accent5="accent5" accent6="accent6" hlink="hlink" folHlink="folHlink"/>
  <p:sldLayoutIdLst>
    <p:sldLayoutId id="2147484200" r:id="rId1"/>
    <p:sldLayoutId id="2147484201" r:id="rId2"/>
    <p:sldLayoutId id="2147484202" r:id="rId3"/>
    <p:sldLayoutId id="2147484203" r:id="rId4"/>
    <p:sldLayoutId id="2147484204" r:id="rId5"/>
    <p:sldLayoutId id="2147484205" r:id="rId6"/>
    <p:sldLayoutId id="2147484206" r:id="rId7"/>
    <p:sldLayoutId id="2147484207" r:id="rId8"/>
    <p:sldLayoutId id="2147484208" r:id="rId9"/>
    <p:sldLayoutId id="2147484209" r:id="rId10"/>
    <p:sldLayoutId id="2147484210" r:id="rId11"/>
    <p:sldLayoutId id="2147484211" r:id="rId12"/>
    <p:sldLayoutId id="2147484212" r:id="rId13"/>
    <p:sldLayoutId id="2147484213" r:id="rId14"/>
    <p:sldLayoutId id="2147484214" r:id="rId15"/>
    <p:sldLayoutId id="2147484215" r:id="rId16"/>
    <p:sldLayoutId id="2147484216" r:id="rId17"/>
    <p:sldLayoutId id="2147484217" r:id="rId18"/>
    <p:sldLayoutId id="2147484218" r:id="rId19"/>
    <p:sldLayoutId id="2147484219" r:id="rId20"/>
    <p:sldLayoutId id="2147484220" r:id="rId21"/>
    <p:sldLayoutId id="2147484221" r:id="rId22"/>
    <p:sldLayoutId id="2147484222" r:id="rId23"/>
    <p:sldLayoutId id="2147484223" r:id="rId24"/>
    <p:sldLayoutId id="2147484224" r:id="rId25"/>
    <p:sldLayoutId id="2147484225" r:id="rId26"/>
  </p:sldLayoutIdLst>
  <p:transition>
    <p:fade/>
  </p:transition>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493819110"/>
      </p:ext>
    </p:extLst>
  </p:cSld>
  <p:clrMap bg1="lt1" tx1="dk1" bg2="lt2" tx2="dk2" accent1="accent1" accent2="accent2" accent3="accent3" accent4="accent4" accent5="accent5" accent6="accent6" hlink="hlink" folHlink="folHlink"/>
  <p:sldLayoutIdLst>
    <p:sldLayoutId id="2147484227" r:id="rId1"/>
    <p:sldLayoutId id="2147484228" r:id="rId2"/>
    <p:sldLayoutId id="2147484229" r:id="rId3"/>
    <p:sldLayoutId id="2147484230" r:id="rId4"/>
    <p:sldLayoutId id="2147484231" r:id="rId5"/>
    <p:sldLayoutId id="2147484232" r:id="rId6"/>
    <p:sldLayoutId id="2147484233" r:id="rId7"/>
    <p:sldLayoutId id="2147484234" r:id="rId8"/>
    <p:sldLayoutId id="2147484235" r:id="rId9"/>
    <p:sldLayoutId id="2147484236" r:id="rId10"/>
  </p:sldLayoutIdLst>
  <p:transition>
    <p:fade/>
  </p:transition>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7982" y="365126"/>
            <a:ext cx="10512862"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7982" y="1825625"/>
            <a:ext cx="10512862"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7982" y="6356351"/>
            <a:ext cx="2742486"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091"/>
            <a:fld id="{FAC36205-D215-4E26-A0C4-4D4A8DC7F13C}" type="datetimeFigureOut">
              <a:rPr lang="en-US" smtClean="0">
                <a:solidFill>
                  <a:prstClr val="black">
                    <a:tint val="75000"/>
                  </a:prstClr>
                </a:solidFill>
              </a:rPr>
              <a:pPr defTabSz="914091"/>
              <a:t>1/4/2016</a:t>
            </a:fld>
            <a:endParaRPr lang="en-US">
              <a:solidFill>
                <a:prstClr val="black">
                  <a:tint val="75000"/>
                </a:prstClr>
              </a:solidFill>
            </a:endParaRPr>
          </a:p>
        </p:txBody>
      </p:sp>
      <p:sp>
        <p:nvSpPr>
          <p:cNvPr id="5" name="Footer Placeholder 4"/>
          <p:cNvSpPr>
            <a:spLocks noGrp="1"/>
          </p:cNvSpPr>
          <p:nvPr>
            <p:ph type="ftr" sz="quarter" idx="3"/>
          </p:nvPr>
        </p:nvSpPr>
        <p:spPr>
          <a:xfrm>
            <a:off x="4037549" y="6356351"/>
            <a:ext cx="4113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091"/>
            <a:endParaRPr lang="en-US">
              <a:solidFill>
                <a:prstClr val="black">
                  <a:tint val="75000"/>
                </a:prstClr>
              </a:solidFill>
            </a:endParaRPr>
          </a:p>
        </p:txBody>
      </p:sp>
      <p:sp>
        <p:nvSpPr>
          <p:cNvPr id="6" name="Slide Number Placeholder 5"/>
          <p:cNvSpPr>
            <a:spLocks noGrp="1"/>
          </p:cNvSpPr>
          <p:nvPr>
            <p:ph type="sldNum" sz="quarter" idx="4"/>
          </p:nvPr>
        </p:nvSpPr>
        <p:spPr>
          <a:xfrm>
            <a:off x="8608358" y="6356351"/>
            <a:ext cx="27424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091"/>
            <a:fld id="{F28EAC3F-F101-4D6D-916C-3C73EAB027DC}" type="slidenum">
              <a:rPr lang="en-US" smtClean="0">
                <a:solidFill>
                  <a:prstClr val="black">
                    <a:tint val="75000"/>
                  </a:prstClr>
                </a:solidFill>
              </a:rPr>
              <a:pPr defTabSz="914091"/>
              <a:t>‹#›</a:t>
            </a:fld>
            <a:endParaRPr lang="en-US">
              <a:solidFill>
                <a:prstClr val="black">
                  <a:tint val="75000"/>
                </a:prstClr>
              </a:solidFill>
            </a:endParaRPr>
          </a:p>
        </p:txBody>
      </p:sp>
      <p:pic>
        <p:nvPicPr>
          <p:cNvPr id="7" name="Picture 6"/>
          <p:cNvPicPr>
            <a:picLocks noChangeAspect="1"/>
          </p:cNvPicPr>
          <p:nvPr userDrawn="1"/>
        </p:nvPicPr>
        <p:blipFill>
          <a:blip r:embed="rId13"/>
          <a:stretch>
            <a:fillRect/>
          </a:stretch>
        </p:blipFill>
        <p:spPr>
          <a:xfrm rot="5400000">
            <a:off x="9205457" y="2991148"/>
            <a:ext cx="6858623" cy="876329"/>
          </a:xfrm>
          <a:prstGeom prst="rect">
            <a:avLst/>
          </a:prstGeom>
        </p:spPr>
      </p:pic>
    </p:spTree>
    <p:extLst>
      <p:ext uri="{BB962C8B-B14F-4D97-AF65-F5344CB8AC3E}">
        <p14:creationId xmlns:p14="http://schemas.microsoft.com/office/powerpoint/2010/main" val="2022517812"/>
      </p:ext>
    </p:extLst>
  </p:cSld>
  <p:clrMap bg1="lt1" tx1="dk1" bg2="lt2" tx2="dk2" accent1="accent1" accent2="accent2" accent3="accent3" accent4="accent4" accent5="accent5" accent6="accent6" hlink="hlink" folHlink="folHlink"/>
  <p:sldLayoutIdLst>
    <p:sldLayoutId id="2147484238" r:id="rId1"/>
    <p:sldLayoutId id="2147484239" r:id="rId2"/>
    <p:sldLayoutId id="2147484240" r:id="rId3"/>
    <p:sldLayoutId id="2147484241" r:id="rId4"/>
    <p:sldLayoutId id="2147484242" r:id="rId5"/>
    <p:sldLayoutId id="2147484243" r:id="rId6"/>
    <p:sldLayoutId id="2147484244" r:id="rId7"/>
    <p:sldLayoutId id="2147484245" r:id="rId8"/>
    <p:sldLayoutId id="2147484246" r:id="rId9"/>
    <p:sldLayoutId id="2147484247" r:id="rId10"/>
    <p:sldLayoutId id="2147484248" r:id="rId11"/>
  </p:sldLayoutIdLst>
  <p:transition>
    <p:fade/>
  </p:transition>
  <p:hf hdr="0" ftr="0" dt="0"/>
  <p:txStyles>
    <p:titleStyle>
      <a:lvl1pPr algn="l" defTabSz="914038"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09" indent="-228509" algn="l" defTabSz="914038"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28" indent="-228509" algn="l" defTabSz="914038"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548" indent="-228509" algn="l" defTabSz="914038"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566" indent="-228509" algn="l" defTabSz="914038"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585" indent="-228509" algn="l" defTabSz="914038"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605" indent="-228509" algn="l" defTabSz="914038"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623" indent="-228509" algn="l" defTabSz="914038"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642" indent="-228509" algn="l" defTabSz="914038"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4661" indent="-228509" algn="l" defTabSz="914038"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en-US"/>
      </a:defPPr>
      <a:lvl1pPr marL="0" algn="l" defTabSz="914038" rtl="0" eaLnBrk="1" latinLnBrk="0" hangingPunct="1">
        <a:defRPr sz="1799" kern="1200">
          <a:solidFill>
            <a:schemeClr val="tx1"/>
          </a:solidFill>
          <a:latin typeface="+mn-lt"/>
          <a:ea typeface="+mn-ea"/>
          <a:cs typeface="+mn-cs"/>
        </a:defRPr>
      </a:lvl1pPr>
      <a:lvl2pPr marL="457019" algn="l" defTabSz="914038" rtl="0" eaLnBrk="1" latinLnBrk="0" hangingPunct="1">
        <a:defRPr sz="1799" kern="1200">
          <a:solidFill>
            <a:schemeClr val="tx1"/>
          </a:solidFill>
          <a:latin typeface="+mn-lt"/>
          <a:ea typeface="+mn-ea"/>
          <a:cs typeface="+mn-cs"/>
        </a:defRPr>
      </a:lvl2pPr>
      <a:lvl3pPr marL="914038" algn="l" defTabSz="914038" rtl="0" eaLnBrk="1" latinLnBrk="0" hangingPunct="1">
        <a:defRPr sz="1799" kern="1200">
          <a:solidFill>
            <a:schemeClr val="tx1"/>
          </a:solidFill>
          <a:latin typeface="+mn-lt"/>
          <a:ea typeface="+mn-ea"/>
          <a:cs typeface="+mn-cs"/>
        </a:defRPr>
      </a:lvl3pPr>
      <a:lvl4pPr marL="1371057" algn="l" defTabSz="914038" rtl="0" eaLnBrk="1" latinLnBrk="0" hangingPunct="1">
        <a:defRPr sz="1799" kern="1200">
          <a:solidFill>
            <a:schemeClr val="tx1"/>
          </a:solidFill>
          <a:latin typeface="+mn-lt"/>
          <a:ea typeface="+mn-ea"/>
          <a:cs typeface="+mn-cs"/>
        </a:defRPr>
      </a:lvl4pPr>
      <a:lvl5pPr marL="1828076" algn="l" defTabSz="914038" rtl="0" eaLnBrk="1" latinLnBrk="0" hangingPunct="1">
        <a:defRPr sz="1799" kern="1200">
          <a:solidFill>
            <a:schemeClr val="tx1"/>
          </a:solidFill>
          <a:latin typeface="+mn-lt"/>
          <a:ea typeface="+mn-ea"/>
          <a:cs typeface="+mn-cs"/>
        </a:defRPr>
      </a:lvl5pPr>
      <a:lvl6pPr marL="2285094" algn="l" defTabSz="914038" rtl="0" eaLnBrk="1" latinLnBrk="0" hangingPunct="1">
        <a:defRPr sz="1799" kern="1200">
          <a:solidFill>
            <a:schemeClr val="tx1"/>
          </a:solidFill>
          <a:latin typeface="+mn-lt"/>
          <a:ea typeface="+mn-ea"/>
          <a:cs typeface="+mn-cs"/>
        </a:defRPr>
      </a:lvl6pPr>
      <a:lvl7pPr marL="2742114" algn="l" defTabSz="914038" rtl="0" eaLnBrk="1" latinLnBrk="0" hangingPunct="1">
        <a:defRPr sz="1799" kern="1200">
          <a:solidFill>
            <a:schemeClr val="tx1"/>
          </a:solidFill>
          <a:latin typeface="+mn-lt"/>
          <a:ea typeface="+mn-ea"/>
          <a:cs typeface="+mn-cs"/>
        </a:defRPr>
      </a:lvl7pPr>
      <a:lvl8pPr marL="3199133" algn="l" defTabSz="914038" rtl="0" eaLnBrk="1" latinLnBrk="0" hangingPunct="1">
        <a:defRPr sz="1799" kern="1200">
          <a:solidFill>
            <a:schemeClr val="tx1"/>
          </a:solidFill>
          <a:latin typeface="+mn-lt"/>
          <a:ea typeface="+mn-ea"/>
          <a:cs typeface="+mn-cs"/>
        </a:defRPr>
      </a:lvl8pPr>
      <a:lvl9pPr marL="3656151" algn="l" defTabSz="914038"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hyperlink" Target="https://ajax.googleapis.com/ajax/libs/angularjs/1.0.1/angular.min.js" TargetMode="External"/><Relationship Id="rId2" Type="http://schemas.openxmlformats.org/officeDocument/2006/relationships/hyperlink" Target="http://angularjs.org/" TargetMode="Externa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3" Type="http://schemas.openxmlformats.org/officeDocument/2006/relationships/hyperlink" Target="http://dev.office.com/codesamples#?filters=angularjs" TargetMode="External"/><Relationship Id="rId2" Type="http://schemas.openxmlformats.org/officeDocument/2006/relationships/hyperlink" Target="http://dev.office.com/getting-started/office365apis" TargetMode="External"/><Relationship Id="rId1" Type="http://schemas.openxmlformats.org/officeDocument/2006/relationships/slideLayout" Target="../slideLayouts/slideLayout119.xml"/><Relationship Id="rId5" Type="http://schemas.openxmlformats.org/officeDocument/2006/relationships/hyperlink" Target="https://msdn.microsoft.com/en-us/office/office365/howto/rest-api-overview#sectionLanguagesIDEs" TargetMode="External"/><Relationship Id="rId4" Type="http://schemas.openxmlformats.org/officeDocument/2006/relationships/hyperlink" Target="http://dev.office.com/training#?filters=deep%20dive%20into%20office%20365%20development%20on%20non-microsoft%20stac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16.xml"/><Relationship Id="rId1" Type="http://schemas.openxmlformats.org/officeDocument/2006/relationships/slideLayout" Target="../slideLayouts/slideLayout75.xml"/><Relationship Id="rId5" Type="http://schemas.openxmlformats.org/officeDocument/2006/relationships/image" Target="../media/image25.emf"/><Relationship Id="rId4" Type="http://schemas.openxmlformats.org/officeDocument/2006/relationships/image" Target="../media/image24.emf"/></Relationships>
</file>

<file path=ppt/slides/_rels/slide34.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17.xml"/><Relationship Id="rId1" Type="http://schemas.openxmlformats.org/officeDocument/2006/relationships/slideLayout" Target="../slideLayouts/slideLayout75.xml"/><Relationship Id="rId6" Type="http://schemas.openxmlformats.org/officeDocument/2006/relationships/image" Target="../media/image27.emf"/><Relationship Id="rId11" Type="http://schemas.openxmlformats.org/officeDocument/2006/relationships/image" Target="../media/image29.png"/><Relationship Id="rId5" Type="http://schemas.openxmlformats.org/officeDocument/2006/relationships/image" Target="../media/image26.emf"/><Relationship Id="rId10" Type="http://schemas.openxmlformats.org/officeDocument/2006/relationships/image" Target="../media/image28.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6.xml"/></Relationships>
</file>

<file path=ppt/slides/_rels/slide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xml"/><Relationship Id="rId1" Type="http://schemas.openxmlformats.org/officeDocument/2006/relationships/slideLayout" Target="../slideLayouts/slideLayout111.xml"/><Relationship Id="rId4" Type="http://schemas.openxmlformats.org/officeDocument/2006/relationships/image" Target="../media/image20.emf"/></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hyperlink" Target="https://msdn.microsoft.com/EN-US/library/mt484317.aspx" TargetMode="External"/><Relationship Id="rId2" Type="http://schemas.openxmlformats.org/officeDocument/2006/relationships/hyperlink" Target="https://github.com/OfficeDev/Office-UI-Fabric" TargetMode="External"/><Relationship Id="rId1" Type="http://schemas.openxmlformats.org/officeDocument/2006/relationships/slideLayout" Target="../slideLayouts/slideLayout23.xml"/><Relationship Id="rId5" Type="http://schemas.openxmlformats.org/officeDocument/2006/relationships/hyperlink" Target="https://msdn.microsoft.com/EN-US/library/office/mt450443.aspx" TargetMode="External"/><Relationship Id="rId4" Type="http://schemas.openxmlformats.org/officeDocument/2006/relationships/hyperlink" Target="https://msdn.microsoft.com/en-us/office/office365/howto/javascript-control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Single-Page Applications</a:t>
            </a:r>
            <a:endParaRPr lang="en-US" dirty="0"/>
          </a:p>
        </p:txBody>
      </p:sp>
      <p:sp>
        <p:nvSpPr>
          <p:cNvPr id="3" name="Content Placeholder 2"/>
          <p:cNvSpPr>
            <a:spLocks noGrp="1"/>
          </p:cNvSpPr>
          <p:nvPr>
            <p:ph idx="1"/>
          </p:nvPr>
        </p:nvSpPr>
        <p:spPr/>
        <p:txBody>
          <a:bodyPr/>
          <a:lstStyle/>
          <a:p>
            <a:r>
              <a:rPr lang="en-US" dirty="0" smtClean="0"/>
              <a:t>App has one page</a:t>
            </a:r>
          </a:p>
          <a:p>
            <a:pPr lvl="1"/>
            <a:r>
              <a:rPr lang="en-US" dirty="0" smtClean="0"/>
              <a:t>Different views are loaded dynamically</a:t>
            </a:r>
          </a:p>
          <a:p>
            <a:pPr lvl="1"/>
            <a:r>
              <a:rPr lang="en-US" dirty="0" smtClean="0"/>
              <a:t>Routes are used to simulate pages</a:t>
            </a:r>
          </a:p>
          <a:p>
            <a:pPr lvl="1"/>
            <a:r>
              <a:rPr lang="en-US" dirty="0" smtClean="0"/>
              <a:t>History list reflects route navigation</a:t>
            </a:r>
          </a:p>
        </p:txBody>
      </p:sp>
      <p:sp>
        <p:nvSpPr>
          <p:cNvPr id="4" name="Rectangle 3"/>
          <p:cNvSpPr/>
          <p:nvPr/>
        </p:nvSpPr>
        <p:spPr>
          <a:xfrm>
            <a:off x="3961671" y="4114524"/>
            <a:ext cx="3579959" cy="19042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5" name="TextBox 4"/>
          <p:cNvSpPr txBox="1"/>
          <p:nvPr/>
        </p:nvSpPr>
        <p:spPr>
          <a:xfrm>
            <a:off x="4954317" y="6085742"/>
            <a:ext cx="1642738" cy="380400"/>
          </a:xfrm>
          <a:prstGeom prst="rect">
            <a:avLst/>
          </a:prstGeom>
          <a:noFill/>
        </p:spPr>
        <p:txBody>
          <a:bodyPr wrap="none" rtlCol="0">
            <a:spAutoFit/>
          </a:bodyPr>
          <a:lstStyle/>
          <a:p>
            <a:r>
              <a:rPr lang="en-US" sz="1836" dirty="0"/>
              <a:t>Contacts.html</a:t>
            </a:r>
          </a:p>
        </p:txBody>
      </p:sp>
      <p:sp>
        <p:nvSpPr>
          <p:cNvPr id="6" name="Rectangle 5"/>
          <p:cNvSpPr/>
          <p:nvPr/>
        </p:nvSpPr>
        <p:spPr>
          <a:xfrm>
            <a:off x="8608001" y="3200492"/>
            <a:ext cx="1371048" cy="91403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836"/>
          </a:p>
        </p:txBody>
      </p:sp>
      <p:sp>
        <p:nvSpPr>
          <p:cNvPr id="10" name="Rectangle 9"/>
          <p:cNvSpPr/>
          <p:nvPr/>
        </p:nvSpPr>
        <p:spPr>
          <a:xfrm>
            <a:off x="8620936" y="4343033"/>
            <a:ext cx="1371048" cy="91403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836"/>
          </a:p>
        </p:txBody>
      </p:sp>
      <p:sp>
        <p:nvSpPr>
          <p:cNvPr id="11" name="Rectangle 10"/>
          <p:cNvSpPr/>
          <p:nvPr/>
        </p:nvSpPr>
        <p:spPr>
          <a:xfrm>
            <a:off x="8608001" y="5561743"/>
            <a:ext cx="1371048" cy="91403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836"/>
          </a:p>
        </p:txBody>
      </p:sp>
      <p:sp>
        <p:nvSpPr>
          <p:cNvPr id="24" name="Rectangle 23"/>
          <p:cNvSpPr/>
          <p:nvPr/>
        </p:nvSpPr>
        <p:spPr>
          <a:xfrm>
            <a:off x="9486822" y="4530223"/>
            <a:ext cx="228508" cy="76169"/>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76" name="Rectangle 75"/>
          <p:cNvSpPr/>
          <p:nvPr/>
        </p:nvSpPr>
        <p:spPr>
          <a:xfrm>
            <a:off x="9486822" y="4693341"/>
            <a:ext cx="228508" cy="76169"/>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77" name="Rectangle 76"/>
          <p:cNvSpPr/>
          <p:nvPr/>
        </p:nvSpPr>
        <p:spPr>
          <a:xfrm>
            <a:off x="9486822" y="4872986"/>
            <a:ext cx="228508" cy="76169"/>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78" name="TextBox 77"/>
          <p:cNvSpPr txBox="1"/>
          <p:nvPr/>
        </p:nvSpPr>
        <p:spPr>
          <a:xfrm>
            <a:off x="8683149" y="4632945"/>
            <a:ext cx="682925" cy="217792"/>
          </a:xfrm>
          <a:prstGeom prst="rect">
            <a:avLst/>
          </a:prstGeom>
          <a:noFill/>
        </p:spPr>
        <p:txBody>
          <a:bodyPr wrap="none" rtlCol="0">
            <a:spAutoFit/>
          </a:bodyPr>
          <a:lstStyle/>
          <a:p>
            <a:r>
              <a:rPr lang="en-US" sz="800" dirty="0"/>
              <a:t>First Name</a:t>
            </a:r>
          </a:p>
        </p:txBody>
      </p:sp>
      <p:sp>
        <p:nvSpPr>
          <p:cNvPr id="79" name="TextBox 78"/>
          <p:cNvSpPr txBox="1"/>
          <p:nvPr/>
        </p:nvSpPr>
        <p:spPr>
          <a:xfrm>
            <a:off x="8687461" y="4807128"/>
            <a:ext cx="671708" cy="217792"/>
          </a:xfrm>
          <a:prstGeom prst="rect">
            <a:avLst/>
          </a:prstGeom>
          <a:noFill/>
        </p:spPr>
        <p:txBody>
          <a:bodyPr wrap="none" rtlCol="0">
            <a:spAutoFit/>
          </a:bodyPr>
          <a:lstStyle/>
          <a:p>
            <a:r>
              <a:rPr lang="en-US" sz="800" dirty="0"/>
              <a:t>Last Name</a:t>
            </a:r>
          </a:p>
        </p:txBody>
      </p:sp>
      <p:sp>
        <p:nvSpPr>
          <p:cNvPr id="80" name="TextBox 79"/>
          <p:cNvSpPr txBox="1"/>
          <p:nvPr/>
        </p:nvSpPr>
        <p:spPr>
          <a:xfrm>
            <a:off x="8684946" y="4469361"/>
            <a:ext cx="272722" cy="217792"/>
          </a:xfrm>
          <a:prstGeom prst="rect">
            <a:avLst/>
          </a:prstGeom>
          <a:noFill/>
        </p:spPr>
        <p:txBody>
          <a:bodyPr wrap="none" rtlCol="0">
            <a:spAutoFit/>
          </a:bodyPr>
          <a:lstStyle/>
          <a:p>
            <a:r>
              <a:rPr lang="en-US" sz="800" dirty="0"/>
              <a:t>Id</a:t>
            </a:r>
          </a:p>
        </p:txBody>
      </p:sp>
      <p:grpSp>
        <p:nvGrpSpPr>
          <p:cNvPr id="113" name="Group 112"/>
          <p:cNvGrpSpPr/>
          <p:nvPr/>
        </p:nvGrpSpPr>
        <p:grpSpPr>
          <a:xfrm>
            <a:off x="8820504" y="3373777"/>
            <a:ext cx="917625" cy="458811"/>
            <a:chOff x="7276381" y="3299964"/>
            <a:chExt cx="917994" cy="458996"/>
          </a:xfrm>
        </p:grpSpPr>
        <p:grpSp>
          <p:nvGrpSpPr>
            <p:cNvPr id="96" name="Group 95"/>
            <p:cNvGrpSpPr/>
            <p:nvPr/>
          </p:nvGrpSpPr>
          <p:grpSpPr>
            <a:xfrm>
              <a:off x="7276381" y="3299964"/>
              <a:ext cx="917994" cy="228600"/>
              <a:chOff x="7276381" y="3299964"/>
              <a:chExt cx="917994" cy="228600"/>
            </a:xfrm>
          </p:grpSpPr>
          <p:grpSp>
            <p:nvGrpSpPr>
              <p:cNvPr id="46" name="Group 45"/>
              <p:cNvGrpSpPr/>
              <p:nvPr/>
            </p:nvGrpSpPr>
            <p:grpSpPr>
              <a:xfrm>
                <a:off x="7276381" y="3450208"/>
                <a:ext cx="917994" cy="78356"/>
                <a:chOff x="7276381" y="2587565"/>
                <a:chExt cx="917994" cy="78356"/>
              </a:xfrm>
            </p:grpSpPr>
            <p:sp>
              <p:nvSpPr>
                <p:cNvPr id="47" name="Rectangle 46"/>
                <p:cNvSpPr/>
                <p:nvPr/>
              </p:nvSpPr>
              <p:spPr>
                <a:xfrm>
                  <a:off x="75049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48" name="Rectangle 47"/>
                <p:cNvSpPr/>
                <p:nvPr/>
              </p:nvSpPr>
              <p:spPr>
                <a:xfrm>
                  <a:off x="7276381" y="2589721"/>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49" name="Rectangle 48"/>
                <p:cNvSpPr/>
                <p:nvPr/>
              </p:nvSpPr>
              <p:spPr>
                <a:xfrm>
                  <a:off x="77335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50" name="Rectangle 49"/>
                <p:cNvSpPr/>
                <p:nvPr/>
              </p:nvSpPr>
              <p:spPr>
                <a:xfrm>
                  <a:off x="7965775"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grpSp>
          <p:grpSp>
            <p:nvGrpSpPr>
              <p:cNvPr id="56" name="Group 55"/>
              <p:cNvGrpSpPr/>
              <p:nvPr/>
            </p:nvGrpSpPr>
            <p:grpSpPr>
              <a:xfrm>
                <a:off x="7276381" y="3372930"/>
                <a:ext cx="917994" cy="78356"/>
                <a:chOff x="7276381" y="2587565"/>
                <a:chExt cx="917994" cy="78356"/>
              </a:xfrm>
            </p:grpSpPr>
            <p:sp>
              <p:nvSpPr>
                <p:cNvPr id="57" name="Rectangle 56"/>
                <p:cNvSpPr/>
                <p:nvPr/>
              </p:nvSpPr>
              <p:spPr>
                <a:xfrm>
                  <a:off x="75049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58" name="Rectangle 57"/>
                <p:cNvSpPr/>
                <p:nvPr/>
              </p:nvSpPr>
              <p:spPr>
                <a:xfrm>
                  <a:off x="7276381" y="2589721"/>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59" name="Rectangle 58"/>
                <p:cNvSpPr/>
                <p:nvPr/>
              </p:nvSpPr>
              <p:spPr>
                <a:xfrm>
                  <a:off x="77335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60" name="Rectangle 59"/>
                <p:cNvSpPr/>
                <p:nvPr/>
              </p:nvSpPr>
              <p:spPr>
                <a:xfrm>
                  <a:off x="7965775"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grpSp>
          <p:grpSp>
            <p:nvGrpSpPr>
              <p:cNvPr id="61" name="Group 60"/>
              <p:cNvGrpSpPr/>
              <p:nvPr/>
            </p:nvGrpSpPr>
            <p:grpSpPr>
              <a:xfrm>
                <a:off x="7276381" y="3299964"/>
                <a:ext cx="917994" cy="78356"/>
                <a:chOff x="7276381" y="2587565"/>
                <a:chExt cx="917994" cy="78356"/>
              </a:xfrm>
            </p:grpSpPr>
            <p:sp>
              <p:nvSpPr>
                <p:cNvPr id="62" name="Rectangle 61"/>
                <p:cNvSpPr/>
                <p:nvPr/>
              </p:nvSpPr>
              <p:spPr>
                <a:xfrm>
                  <a:off x="75049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63" name="Rectangle 62"/>
                <p:cNvSpPr/>
                <p:nvPr/>
              </p:nvSpPr>
              <p:spPr>
                <a:xfrm>
                  <a:off x="7276381" y="2589721"/>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64" name="Rectangle 63"/>
                <p:cNvSpPr/>
                <p:nvPr/>
              </p:nvSpPr>
              <p:spPr>
                <a:xfrm>
                  <a:off x="77335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65" name="Rectangle 64"/>
                <p:cNvSpPr/>
                <p:nvPr/>
              </p:nvSpPr>
              <p:spPr>
                <a:xfrm>
                  <a:off x="7965775"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grpSp>
        </p:grpSp>
        <p:grpSp>
          <p:nvGrpSpPr>
            <p:cNvPr id="97" name="Group 96"/>
            <p:cNvGrpSpPr/>
            <p:nvPr/>
          </p:nvGrpSpPr>
          <p:grpSpPr>
            <a:xfrm>
              <a:off x="7276381" y="3530360"/>
              <a:ext cx="917994" cy="228600"/>
              <a:chOff x="7276381" y="3299964"/>
              <a:chExt cx="917994" cy="228600"/>
            </a:xfrm>
          </p:grpSpPr>
          <p:grpSp>
            <p:nvGrpSpPr>
              <p:cNvPr id="98" name="Group 97"/>
              <p:cNvGrpSpPr/>
              <p:nvPr/>
            </p:nvGrpSpPr>
            <p:grpSpPr>
              <a:xfrm>
                <a:off x="7276381" y="3450208"/>
                <a:ext cx="917994" cy="78356"/>
                <a:chOff x="7276381" y="2587565"/>
                <a:chExt cx="917994" cy="78356"/>
              </a:xfrm>
            </p:grpSpPr>
            <p:sp>
              <p:nvSpPr>
                <p:cNvPr id="109" name="Rectangle 108"/>
                <p:cNvSpPr/>
                <p:nvPr/>
              </p:nvSpPr>
              <p:spPr>
                <a:xfrm>
                  <a:off x="75049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110" name="Rectangle 109"/>
                <p:cNvSpPr/>
                <p:nvPr/>
              </p:nvSpPr>
              <p:spPr>
                <a:xfrm>
                  <a:off x="7276381" y="2589721"/>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111" name="Rectangle 110"/>
                <p:cNvSpPr/>
                <p:nvPr/>
              </p:nvSpPr>
              <p:spPr>
                <a:xfrm>
                  <a:off x="77335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112" name="Rectangle 111"/>
                <p:cNvSpPr/>
                <p:nvPr/>
              </p:nvSpPr>
              <p:spPr>
                <a:xfrm>
                  <a:off x="7965775"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grpSp>
          <p:grpSp>
            <p:nvGrpSpPr>
              <p:cNvPr id="99" name="Group 98"/>
              <p:cNvGrpSpPr/>
              <p:nvPr/>
            </p:nvGrpSpPr>
            <p:grpSpPr>
              <a:xfrm>
                <a:off x="7276381" y="3372930"/>
                <a:ext cx="917994" cy="78356"/>
                <a:chOff x="7276381" y="2587565"/>
                <a:chExt cx="917994" cy="78356"/>
              </a:xfrm>
            </p:grpSpPr>
            <p:sp>
              <p:nvSpPr>
                <p:cNvPr id="105" name="Rectangle 104"/>
                <p:cNvSpPr/>
                <p:nvPr/>
              </p:nvSpPr>
              <p:spPr>
                <a:xfrm>
                  <a:off x="75049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106" name="Rectangle 105"/>
                <p:cNvSpPr/>
                <p:nvPr/>
              </p:nvSpPr>
              <p:spPr>
                <a:xfrm>
                  <a:off x="7276381" y="2589721"/>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107" name="Rectangle 106"/>
                <p:cNvSpPr/>
                <p:nvPr/>
              </p:nvSpPr>
              <p:spPr>
                <a:xfrm>
                  <a:off x="77335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108" name="Rectangle 107"/>
                <p:cNvSpPr/>
                <p:nvPr/>
              </p:nvSpPr>
              <p:spPr>
                <a:xfrm>
                  <a:off x="7965775"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grpSp>
          <p:grpSp>
            <p:nvGrpSpPr>
              <p:cNvPr id="100" name="Group 99"/>
              <p:cNvGrpSpPr/>
              <p:nvPr/>
            </p:nvGrpSpPr>
            <p:grpSpPr>
              <a:xfrm>
                <a:off x="7276381" y="3299964"/>
                <a:ext cx="917994" cy="78356"/>
                <a:chOff x="7276381" y="2587565"/>
                <a:chExt cx="917994" cy="78356"/>
              </a:xfrm>
            </p:grpSpPr>
            <p:sp>
              <p:nvSpPr>
                <p:cNvPr id="101" name="Rectangle 100"/>
                <p:cNvSpPr/>
                <p:nvPr/>
              </p:nvSpPr>
              <p:spPr>
                <a:xfrm>
                  <a:off x="75049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102" name="Rectangle 101"/>
                <p:cNvSpPr/>
                <p:nvPr/>
              </p:nvSpPr>
              <p:spPr>
                <a:xfrm>
                  <a:off x="7276381" y="2589721"/>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103" name="Rectangle 102"/>
                <p:cNvSpPr/>
                <p:nvPr/>
              </p:nvSpPr>
              <p:spPr>
                <a:xfrm>
                  <a:off x="7733581"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sp>
              <p:nvSpPr>
                <p:cNvPr id="104" name="Rectangle 103"/>
                <p:cNvSpPr/>
                <p:nvPr/>
              </p:nvSpPr>
              <p:spPr>
                <a:xfrm>
                  <a:off x="7965775" y="2587565"/>
                  <a:ext cx="228600" cy="7620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836"/>
                </a:p>
              </p:txBody>
            </p:sp>
          </p:grpSp>
        </p:grpSp>
      </p:grpSp>
      <p:sp>
        <p:nvSpPr>
          <p:cNvPr id="114" name="TextBox 113"/>
          <p:cNvSpPr txBox="1"/>
          <p:nvPr/>
        </p:nvSpPr>
        <p:spPr>
          <a:xfrm>
            <a:off x="8681353" y="5880793"/>
            <a:ext cx="682925" cy="217792"/>
          </a:xfrm>
          <a:prstGeom prst="rect">
            <a:avLst/>
          </a:prstGeom>
          <a:noFill/>
        </p:spPr>
        <p:txBody>
          <a:bodyPr wrap="none" rtlCol="0">
            <a:spAutoFit/>
          </a:bodyPr>
          <a:lstStyle/>
          <a:p>
            <a:r>
              <a:rPr lang="en-US" sz="800" dirty="0"/>
              <a:t>First Name</a:t>
            </a:r>
          </a:p>
        </p:txBody>
      </p:sp>
      <p:sp>
        <p:nvSpPr>
          <p:cNvPr id="115" name="TextBox 114"/>
          <p:cNvSpPr txBox="1"/>
          <p:nvPr/>
        </p:nvSpPr>
        <p:spPr>
          <a:xfrm>
            <a:off x="8685666" y="6054976"/>
            <a:ext cx="671708" cy="217792"/>
          </a:xfrm>
          <a:prstGeom prst="rect">
            <a:avLst/>
          </a:prstGeom>
          <a:noFill/>
        </p:spPr>
        <p:txBody>
          <a:bodyPr wrap="none" rtlCol="0">
            <a:spAutoFit/>
          </a:bodyPr>
          <a:lstStyle/>
          <a:p>
            <a:r>
              <a:rPr lang="en-US" sz="800" dirty="0"/>
              <a:t>Last Name</a:t>
            </a:r>
          </a:p>
        </p:txBody>
      </p:sp>
      <p:sp>
        <p:nvSpPr>
          <p:cNvPr id="116" name="TextBox 115"/>
          <p:cNvSpPr txBox="1"/>
          <p:nvPr/>
        </p:nvSpPr>
        <p:spPr>
          <a:xfrm>
            <a:off x="8683149" y="5717209"/>
            <a:ext cx="272722" cy="217792"/>
          </a:xfrm>
          <a:prstGeom prst="rect">
            <a:avLst/>
          </a:prstGeom>
          <a:noFill/>
        </p:spPr>
        <p:txBody>
          <a:bodyPr wrap="none" rtlCol="0">
            <a:spAutoFit/>
          </a:bodyPr>
          <a:lstStyle/>
          <a:p>
            <a:r>
              <a:rPr lang="en-US" sz="800" dirty="0"/>
              <a:t>Id</a:t>
            </a:r>
          </a:p>
        </p:txBody>
      </p:sp>
      <p:sp>
        <p:nvSpPr>
          <p:cNvPr id="117" name="TextBox 116"/>
          <p:cNvSpPr txBox="1"/>
          <p:nvPr/>
        </p:nvSpPr>
        <p:spPr>
          <a:xfrm>
            <a:off x="9283182" y="5882877"/>
            <a:ext cx="384887" cy="217792"/>
          </a:xfrm>
          <a:prstGeom prst="rect">
            <a:avLst/>
          </a:prstGeom>
          <a:noFill/>
        </p:spPr>
        <p:txBody>
          <a:bodyPr wrap="none" rtlCol="0">
            <a:spAutoFit/>
          </a:bodyPr>
          <a:lstStyle/>
          <a:p>
            <a:r>
              <a:rPr lang="en-US" sz="800" dirty="0"/>
              <a:t>Scot</a:t>
            </a:r>
          </a:p>
        </p:txBody>
      </p:sp>
      <p:sp>
        <p:nvSpPr>
          <p:cNvPr id="118" name="TextBox 117"/>
          <p:cNvSpPr txBox="1"/>
          <p:nvPr/>
        </p:nvSpPr>
        <p:spPr>
          <a:xfrm>
            <a:off x="9287494" y="6057060"/>
            <a:ext cx="452186" cy="217792"/>
          </a:xfrm>
          <a:prstGeom prst="rect">
            <a:avLst/>
          </a:prstGeom>
          <a:noFill/>
        </p:spPr>
        <p:txBody>
          <a:bodyPr wrap="none" rtlCol="0">
            <a:spAutoFit/>
          </a:bodyPr>
          <a:lstStyle/>
          <a:p>
            <a:r>
              <a:rPr lang="en-US" sz="800" dirty="0"/>
              <a:t>Hillier</a:t>
            </a:r>
          </a:p>
        </p:txBody>
      </p:sp>
      <p:sp>
        <p:nvSpPr>
          <p:cNvPr id="119" name="TextBox 118"/>
          <p:cNvSpPr txBox="1"/>
          <p:nvPr/>
        </p:nvSpPr>
        <p:spPr>
          <a:xfrm>
            <a:off x="9284978" y="5719293"/>
            <a:ext cx="240675" cy="217792"/>
          </a:xfrm>
          <a:prstGeom prst="rect">
            <a:avLst/>
          </a:prstGeom>
          <a:noFill/>
        </p:spPr>
        <p:txBody>
          <a:bodyPr wrap="none" rtlCol="0">
            <a:spAutoFit/>
          </a:bodyPr>
          <a:lstStyle/>
          <a:p>
            <a:r>
              <a:rPr lang="en-US" sz="800" dirty="0"/>
              <a:t>1</a:t>
            </a:r>
          </a:p>
        </p:txBody>
      </p:sp>
      <p:sp>
        <p:nvSpPr>
          <p:cNvPr id="121" name="Rectangle 120"/>
          <p:cNvSpPr/>
          <p:nvPr/>
        </p:nvSpPr>
        <p:spPr>
          <a:xfrm>
            <a:off x="5066126" y="4492139"/>
            <a:ext cx="1371048" cy="914032"/>
          </a:xfrm>
          <a:prstGeom prst="rect">
            <a:avLst/>
          </a:prstGeom>
          <a:gradFill>
            <a:gsLst>
              <a:gs pos="0">
                <a:schemeClr val="accent2">
                  <a:tint val="75000"/>
                  <a:shade val="85000"/>
                  <a:satMod val="230000"/>
                  <a:alpha val="55000"/>
                </a:schemeClr>
              </a:gs>
              <a:gs pos="96000">
                <a:schemeClr val="accent2">
                  <a:tint val="90000"/>
                  <a:shade val="70000"/>
                  <a:satMod val="220000"/>
                </a:schemeClr>
              </a:gs>
              <a:gs pos="88000">
                <a:schemeClr val="accent2">
                  <a:tint val="90000"/>
                  <a:shade val="58000"/>
                  <a:satMod val="225000"/>
                </a:schemeClr>
              </a:gs>
              <a:gs pos="100000">
                <a:schemeClr val="accent2">
                  <a:tint val="90000"/>
                  <a:shade val="58000"/>
                  <a:satMod val="225000"/>
                </a:schemeClr>
              </a:gs>
              <a:gs pos="99000">
                <a:schemeClr val="accent2">
                  <a:tint val="90000"/>
                  <a:shade val="69000"/>
                  <a:satMod val="220000"/>
                </a:schemeClr>
              </a:gs>
              <a:gs pos="100000">
                <a:schemeClr val="accent2">
                  <a:tint val="77000"/>
                  <a:shade val="80000"/>
                  <a:satMod val="230000"/>
                </a:schemeClr>
              </a:gs>
            </a:gsLst>
          </a:gradFill>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836"/>
          </a:p>
        </p:txBody>
      </p:sp>
      <p:cxnSp>
        <p:nvCxnSpPr>
          <p:cNvPr id="123" name="Straight Arrow Connector 122"/>
          <p:cNvCxnSpPr>
            <a:endCxn id="121" idx="0"/>
          </p:cNvCxnSpPr>
          <p:nvPr/>
        </p:nvCxnSpPr>
        <p:spPr>
          <a:xfrm flipH="1">
            <a:off x="5751651" y="3657508"/>
            <a:ext cx="2856350" cy="83463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a:stCxn id="10" idx="1"/>
          </p:cNvCxnSpPr>
          <p:nvPr/>
        </p:nvCxnSpPr>
        <p:spPr>
          <a:xfrm flipH="1">
            <a:off x="6437174" y="4800049"/>
            <a:ext cx="2183762" cy="14910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Straight Arrow Connector 126"/>
          <p:cNvCxnSpPr>
            <a:stCxn id="11" idx="1"/>
            <a:endCxn id="121" idx="2"/>
          </p:cNvCxnSpPr>
          <p:nvPr/>
        </p:nvCxnSpPr>
        <p:spPr>
          <a:xfrm flipH="1" flipV="1">
            <a:off x="5751651" y="5406170"/>
            <a:ext cx="2856350" cy="61258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1" name="Picture 130"/>
          <p:cNvPicPr>
            <a:picLocks noChangeAspect="1"/>
          </p:cNvPicPr>
          <p:nvPr/>
        </p:nvPicPr>
        <p:blipFill>
          <a:blip r:embed="rId3"/>
          <a:stretch>
            <a:fillRect/>
          </a:stretch>
        </p:blipFill>
        <p:spPr>
          <a:xfrm>
            <a:off x="2527946" y="3690569"/>
            <a:ext cx="2124966" cy="1331916"/>
          </a:xfrm>
          <a:prstGeom prst="rect">
            <a:avLst/>
          </a:prstGeom>
          <a:ln>
            <a:solidFill>
              <a:schemeClr val="tx1"/>
            </a:solidFill>
          </a:ln>
        </p:spPr>
      </p:pic>
    </p:spTree>
    <p:extLst>
      <p:ext uri="{BB962C8B-B14F-4D97-AF65-F5344CB8AC3E}">
        <p14:creationId xmlns:p14="http://schemas.microsoft.com/office/powerpoint/2010/main" val="294533737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Angular JS Features</a:t>
            </a:r>
            <a:endParaRPr lang="en-US" dirty="0"/>
          </a:p>
        </p:txBody>
      </p:sp>
      <p:sp>
        <p:nvSpPr>
          <p:cNvPr id="3" name="Content Placeholder 2"/>
          <p:cNvSpPr>
            <a:spLocks noGrp="1"/>
          </p:cNvSpPr>
          <p:nvPr>
            <p:ph idx="1"/>
          </p:nvPr>
        </p:nvSpPr>
        <p:spPr/>
        <p:txBody>
          <a:bodyPr/>
          <a:lstStyle/>
          <a:p>
            <a:r>
              <a:rPr lang="en-US" dirty="0" smtClean="0"/>
              <a:t>Modules</a:t>
            </a:r>
          </a:p>
          <a:p>
            <a:pPr lvl="1"/>
            <a:r>
              <a:rPr lang="en-US" dirty="0" smtClean="0"/>
              <a:t>A container for functionality like controllers</a:t>
            </a:r>
          </a:p>
          <a:p>
            <a:r>
              <a:rPr lang="en-US" dirty="0"/>
              <a:t>Directives</a:t>
            </a:r>
          </a:p>
          <a:p>
            <a:pPr lvl="1"/>
            <a:r>
              <a:rPr lang="en-US" dirty="0"/>
              <a:t>Shared declarative functionality</a:t>
            </a:r>
          </a:p>
          <a:p>
            <a:r>
              <a:rPr lang="en-US" dirty="0"/>
              <a:t>Data Binding</a:t>
            </a:r>
          </a:p>
          <a:p>
            <a:pPr lvl="1"/>
            <a:r>
              <a:rPr lang="en-US" dirty="0"/>
              <a:t>Declarative binding to HTML </a:t>
            </a:r>
            <a:r>
              <a:rPr lang="en-US" dirty="0" smtClean="0"/>
              <a:t>elements</a:t>
            </a:r>
          </a:p>
          <a:p>
            <a:r>
              <a:rPr lang="en-US" dirty="0" smtClean="0"/>
              <a:t>Controllers and Views</a:t>
            </a:r>
          </a:p>
          <a:p>
            <a:pPr lvl="1"/>
            <a:r>
              <a:rPr lang="en-US" dirty="0" smtClean="0"/>
              <a:t>Maps URIs to dynamic views</a:t>
            </a:r>
          </a:p>
          <a:p>
            <a:r>
              <a:rPr lang="en-US" dirty="0" smtClean="0"/>
              <a:t>Custom Services</a:t>
            </a:r>
          </a:p>
          <a:p>
            <a:pPr lvl="1"/>
            <a:r>
              <a:rPr lang="en-US" dirty="0" smtClean="0"/>
              <a:t>Shared programmatic functionality</a:t>
            </a:r>
          </a:p>
          <a:p>
            <a:endParaRPr lang="en-US" dirty="0" smtClean="0"/>
          </a:p>
          <a:p>
            <a:endParaRPr lang="en-US" dirty="0" smtClean="0"/>
          </a:p>
        </p:txBody>
      </p:sp>
    </p:spTree>
    <p:extLst>
      <p:ext uri="{BB962C8B-B14F-4D97-AF65-F5344CB8AC3E}">
        <p14:creationId xmlns:p14="http://schemas.microsoft.com/office/powerpoint/2010/main" val="3553497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Angular Framework</a:t>
            </a:r>
            <a:endParaRPr lang="en-US" dirty="0"/>
          </a:p>
        </p:txBody>
      </p:sp>
      <p:sp>
        <p:nvSpPr>
          <p:cNvPr id="3" name="Rectangle 2"/>
          <p:cNvSpPr/>
          <p:nvPr/>
        </p:nvSpPr>
        <p:spPr>
          <a:xfrm>
            <a:off x="2714698" y="2203637"/>
            <a:ext cx="6537421" cy="5173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Module</a:t>
            </a:r>
          </a:p>
        </p:txBody>
      </p:sp>
      <p:sp>
        <p:nvSpPr>
          <p:cNvPr id="5" name="Rectangle 4"/>
          <p:cNvSpPr/>
          <p:nvPr/>
        </p:nvSpPr>
        <p:spPr>
          <a:xfrm>
            <a:off x="5259183" y="3202680"/>
            <a:ext cx="1448449" cy="4332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Routes</a:t>
            </a:r>
          </a:p>
        </p:txBody>
      </p:sp>
      <p:sp>
        <p:nvSpPr>
          <p:cNvPr id="6" name="Rectangle 5"/>
          <p:cNvSpPr/>
          <p:nvPr/>
        </p:nvSpPr>
        <p:spPr>
          <a:xfrm>
            <a:off x="2714697" y="4201722"/>
            <a:ext cx="1448449" cy="4332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View</a:t>
            </a:r>
          </a:p>
        </p:txBody>
      </p:sp>
      <p:sp>
        <p:nvSpPr>
          <p:cNvPr id="7" name="Rectangle 6"/>
          <p:cNvSpPr/>
          <p:nvPr/>
        </p:nvSpPr>
        <p:spPr>
          <a:xfrm>
            <a:off x="7803670" y="4201722"/>
            <a:ext cx="1448449" cy="4332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Controller</a:t>
            </a:r>
          </a:p>
        </p:txBody>
      </p:sp>
      <p:sp>
        <p:nvSpPr>
          <p:cNvPr id="8" name="Rectangle 7"/>
          <p:cNvSpPr/>
          <p:nvPr/>
        </p:nvSpPr>
        <p:spPr>
          <a:xfrm>
            <a:off x="2714697" y="4984143"/>
            <a:ext cx="1448449" cy="4332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Directives</a:t>
            </a:r>
          </a:p>
        </p:txBody>
      </p:sp>
      <p:sp>
        <p:nvSpPr>
          <p:cNvPr id="9" name="Rectangle 8"/>
          <p:cNvSpPr/>
          <p:nvPr/>
        </p:nvSpPr>
        <p:spPr>
          <a:xfrm>
            <a:off x="7803669" y="4984143"/>
            <a:ext cx="1448449" cy="4332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Factory</a:t>
            </a:r>
          </a:p>
        </p:txBody>
      </p:sp>
      <p:sp>
        <p:nvSpPr>
          <p:cNvPr id="10" name="Oval 9"/>
          <p:cNvSpPr/>
          <p:nvPr/>
        </p:nvSpPr>
        <p:spPr>
          <a:xfrm>
            <a:off x="4712782" y="4112811"/>
            <a:ext cx="2528320" cy="6142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$scope</a:t>
            </a:r>
          </a:p>
        </p:txBody>
      </p:sp>
      <p:cxnSp>
        <p:nvCxnSpPr>
          <p:cNvPr id="14" name="Straight Arrow Connector 13"/>
          <p:cNvCxnSpPr>
            <a:stCxn id="3" idx="2"/>
            <a:endCxn id="5" idx="0"/>
          </p:cNvCxnSpPr>
          <p:nvPr/>
        </p:nvCxnSpPr>
        <p:spPr>
          <a:xfrm>
            <a:off x="5983407" y="2720941"/>
            <a:ext cx="0" cy="4817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5" idx="2"/>
            <a:endCxn id="10" idx="0"/>
          </p:cNvCxnSpPr>
          <p:nvPr/>
        </p:nvCxnSpPr>
        <p:spPr>
          <a:xfrm flipH="1">
            <a:off x="5976942" y="3635922"/>
            <a:ext cx="6467" cy="4768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0" idx="2"/>
            <a:endCxn id="6" idx="3"/>
          </p:cNvCxnSpPr>
          <p:nvPr/>
        </p:nvCxnSpPr>
        <p:spPr>
          <a:xfrm flipH="1" flipV="1">
            <a:off x="4163146" y="4418344"/>
            <a:ext cx="549635" cy="16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0" idx="6"/>
            <a:endCxn id="7" idx="1"/>
          </p:cNvCxnSpPr>
          <p:nvPr/>
        </p:nvCxnSpPr>
        <p:spPr>
          <a:xfrm flipV="1">
            <a:off x="7241102" y="4418344"/>
            <a:ext cx="562567" cy="16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6" idx="2"/>
            <a:endCxn id="8" idx="0"/>
          </p:cNvCxnSpPr>
          <p:nvPr/>
        </p:nvCxnSpPr>
        <p:spPr>
          <a:xfrm>
            <a:off x="3438922" y="4634964"/>
            <a:ext cx="0" cy="3491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7" idx="2"/>
            <a:endCxn id="9" idx="0"/>
          </p:cNvCxnSpPr>
          <p:nvPr/>
        </p:nvCxnSpPr>
        <p:spPr>
          <a:xfrm flipH="1">
            <a:off x="8527894" y="4634964"/>
            <a:ext cx="1" cy="3491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371998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Other Options for Accessing Angular JS</a:t>
            </a:r>
            <a:endParaRPr lang="en-US" dirty="0"/>
          </a:p>
        </p:txBody>
      </p:sp>
      <p:sp>
        <p:nvSpPr>
          <p:cNvPr id="3" name="Content Placeholder 2"/>
          <p:cNvSpPr>
            <a:spLocks noGrp="1"/>
          </p:cNvSpPr>
          <p:nvPr>
            <p:ph idx="1"/>
          </p:nvPr>
        </p:nvSpPr>
        <p:spPr>
          <a:xfrm>
            <a:off x="507220" y="1448355"/>
            <a:ext cx="11174386" cy="5179551"/>
          </a:xfrm>
        </p:spPr>
        <p:txBody>
          <a:bodyPr/>
          <a:lstStyle/>
          <a:p>
            <a:r>
              <a:rPr lang="en-US" smtClean="0"/>
              <a:t>Official Site</a:t>
            </a:r>
          </a:p>
          <a:p>
            <a:pPr lvl="1"/>
            <a:r>
              <a:rPr lang="en-US" smtClean="0">
                <a:hlinkClick r:id="rId2"/>
              </a:rPr>
              <a:t>http://angularjs.org/</a:t>
            </a:r>
            <a:endParaRPr lang="en-US" smtClean="0"/>
          </a:p>
          <a:p>
            <a:r>
              <a:rPr lang="en-US" smtClean="0"/>
              <a:t>CDN</a:t>
            </a:r>
          </a:p>
          <a:p>
            <a:pPr lvl="1"/>
            <a:r>
              <a:rPr lang="en-US" smtClean="0">
                <a:hlinkClick r:id="rId3"/>
              </a:rPr>
              <a:t>https://ajax.googleapis.com/ajax/libs/angularjs/1.0.1/angular.min.js</a:t>
            </a:r>
            <a:r>
              <a:rPr lang="en-US" smtClean="0"/>
              <a:t> </a:t>
            </a:r>
          </a:p>
          <a:p>
            <a:endParaRPr lang="en-US" dirty="0"/>
          </a:p>
        </p:txBody>
      </p:sp>
    </p:spTree>
    <p:extLst>
      <p:ext uri="{BB962C8B-B14F-4D97-AF65-F5344CB8AC3E}">
        <p14:creationId xmlns:p14="http://schemas.microsoft.com/office/powerpoint/2010/main" val="13370842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Using AngularJS in a </a:t>
            </a:r>
            <a:r>
              <a:rPr lang="en-US" dirty="0" err="1" smtClean="0"/>
              <a:t>Sharepoint</a:t>
            </a:r>
            <a:r>
              <a:rPr lang="en-US" dirty="0" smtClean="0"/>
              <a:t>-hosted </a:t>
            </a:r>
            <a:r>
              <a:rPr lang="en-US" altLang="zh-CN" dirty="0" smtClean="0"/>
              <a:t>Add-in</a:t>
            </a:r>
            <a:r>
              <a:rPr lang="en-US" dirty="0" smtClean="0"/>
              <a:t> Project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93654445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Modules, Directive and Data </a:t>
            </a:r>
            <a:r>
              <a:rPr lang="en-US" dirty="0" smtClean="0"/>
              <a:t>Binding</a:t>
            </a:r>
            <a:endParaRPr lang="en-US" dirty="0"/>
          </a:p>
        </p:txBody>
      </p:sp>
    </p:spTree>
    <p:extLst>
      <p:ext uri="{BB962C8B-B14F-4D97-AF65-F5344CB8AC3E}">
        <p14:creationId xmlns:p14="http://schemas.microsoft.com/office/powerpoint/2010/main" val="82562110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Directives</a:t>
            </a:r>
            <a:endParaRPr lang="en-US" dirty="0"/>
          </a:p>
        </p:txBody>
      </p:sp>
      <p:sp>
        <p:nvSpPr>
          <p:cNvPr id="3" name="Content Placeholder 2"/>
          <p:cNvSpPr>
            <a:spLocks noGrp="1"/>
          </p:cNvSpPr>
          <p:nvPr>
            <p:ph idx="1"/>
          </p:nvPr>
        </p:nvSpPr>
        <p:spPr>
          <a:prstGeom prst="rect">
            <a:avLst/>
          </a:prstGeom>
        </p:spPr>
        <p:txBody>
          <a:bodyPr>
            <a:normAutofit/>
          </a:bodyPr>
          <a:lstStyle/>
          <a:p>
            <a:r>
              <a:rPr lang="en-US" dirty="0" smtClean="0"/>
              <a:t>Utilizes HTML5 custom data attributes</a:t>
            </a:r>
          </a:p>
          <a:p>
            <a:pPr lvl="1"/>
            <a:r>
              <a:rPr lang="en-US" dirty="0" smtClean="0"/>
              <a:t>Spec allows for the addition of custom attributes starting with </a:t>
            </a:r>
            <a:r>
              <a:rPr lang="en-US" dirty="0" smtClean="0">
                <a:latin typeface="Consolas" panose="020B0609020204030204" pitchFamily="49" charset="0"/>
                <a:cs typeface="Consolas" panose="020B0609020204030204" pitchFamily="49" charset="0"/>
              </a:rPr>
              <a:t>data-</a:t>
            </a:r>
          </a:p>
          <a:p>
            <a:pPr lvl="1"/>
            <a:r>
              <a:rPr lang="en-US" dirty="0" smtClean="0"/>
              <a:t>Angular uses directives for declarative programming</a:t>
            </a:r>
          </a:p>
          <a:p>
            <a:pPr lvl="1"/>
            <a:endParaRPr lang="en-US" dirty="0" smtClean="0"/>
          </a:p>
          <a:p>
            <a:r>
              <a:rPr lang="en-US" dirty="0" smtClean="0"/>
              <a:t>Angular directives start with “ng-”</a:t>
            </a:r>
          </a:p>
          <a:p>
            <a:pPr lvl="1"/>
            <a:r>
              <a:rPr lang="en-US" dirty="0" smtClean="0">
                <a:solidFill>
                  <a:srgbClr val="FF0000"/>
                </a:solidFill>
                <a:latin typeface="Consolas" panose="020B0609020204030204" pitchFamily="49" charset="0"/>
                <a:cs typeface="Consolas" panose="020B0609020204030204" pitchFamily="49" charset="0"/>
              </a:rPr>
              <a:t>data-ng-app</a:t>
            </a:r>
            <a:r>
              <a:rPr lang="en-US" dirty="0" smtClean="0"/>
              <a:t>, initializes the app</a:t>
            </a:r>
          </a:p>
          <a:p>
            <a:pPr lvl="1"/>
            <a:r>
              <a:rPr lang="en-US" dirty="0" smtClean="0">
                <a:solidFill>
                  <a:srgbClr val="FF0000"/>
                </a:solidFill>
                <a:latin typeface="Consolas" panose="020B0609020204030204" pitchFamily="49" charset="0"/>
                <a:cs typeface="Consolas" panose="020B0609020204030204" pitchFamily="49" charset="0"/>
              </a:rPr>
              <a:t>data-ng-controller</a:t>
            </a:r>
            <a:r>
              <a:rPr lang="en-US" dirty="0" smtClean="0"/>
              <a:t>, invokes a controller</a:t>
            </a:r>
          </a:p>
          <a:p>
            <a:pPr lvl="1"/>
            <a:r>
              <a:rPr lang="en-US" dirty="0" smtClean="0">
                <a:solidFill>
                  <a:srgbClr val="FF0000"/>
                </a:solidFill>
                <a:latin typeface="Consolas" panose="020B0609020204030204" pitchFamily="49" charset="0"/>
                <a:cs typeface="Consolas" panose="020B0609020204030204" pitchFamily="49" charset="0"/>
              </a:rPr>
              <a:t>data-ng-click</a:t>
            </a:r>
            <a:r>
              <a:rPr lang="en-US" dirty="0" smtClean="0"/>
              <a:t>, handles click event</a:t>
            </a:r>
            <a:endParaRPr lang="en-US" dirty="0"/>
          </a:p>
        </p:txBody>
      </p:sp>
    </p:spTree>
    <p:extLst>
      <p:ext uri="{BB962C8B-B14F-4D97-AF65-F5344CB8AC3E}">
        <p14:creationId xmlns:p14="http://schemas.microsoft.com/office/powerpoint/2010/main" val="329118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Directives</a:t>
            </a:r>
            <a:endParaRPr lang="en-US" dirty="0"/>
          </a:p>
        </p:txBody>
      </p:sp>
      <p:sp>
        <p:nvSpPr>
          <p:cNvPr id="3" name="Content Placeholder 2"/>
          <p:cNvSpPr>
            <a:spLocks noGrp="1"/>
          </p:cNvSpPr>
          <p:nvPr>
            <p:ph idx="1"/>
          </p:nvPr>
        </p:nvSpPr>
        <p:spPr/>
        <p:txBody>
          <a:bodyPr>
            <a:normAutofit/>
          </a:bodyPr>
          <a:lstStyle/>
          <a:p>
            <a:pPr>
              <a:buFont typeface="Wingdings" panose="05000000000000000000" pitchFamily="2" charset="2"/>
              <a:buChar char="§"/>
            </a:pPr>
            <a:r>
              <a:rPr lang="en-US" sz="3000" dirty="0" smtClean="0">
                <a:solidFill>
                  <a:srgbClr val="FF0000"/>
                </a:solidFill>
                <a:latin typeface="Consolas" panose="020B0609020204030204" pitchFamily="49" charset="0"/>
                <a:cs typeface="Consolas" panose="020B0609020204030204" pitchFamily="49" charset="0"/>
              </a:rPr>
              <a:t>data-ng-app</a:t>
            </a:r>
            <a:r>
              <a:rPr lang="en-US" sz="3000" dirty="0" smtClean="0">
                <a:latin typeface="Consolas" panose="020B0609020204030204" pitchFamily="49" charset="0"/>
                <a:cs typeface="Consolas" panose="020B0609020204030204" pitchFamily="49" charset="0"/>
              </a:rPr>
              <a:t>: </a:t>
            </a:r>
            <a:r>
              <a:rPr lang="en-US" sz="3000" dirty="0" smtClean="0"/>
              <a:t>initialize the Angular app</a:t>
            </a:r>
            <a:endParaRPr lang="en-US" sz="3000" dirty="0"/>
          </a:p>
          <a:p>
            <a:pPr>
              <a:buFont typeface="Wingdings" panose="05000000000000000000" pitchFamily="2" charset="2"/>
              <a:buChar char="§"/>
            </a:pPr>
            <a:r>
              <a:rPr lang="en-US" sz="3000" dirty="0" smtClean="0">
                <a:solidFill>
                  <a:srgbClr val="FF0000"/>
                </a:solidFill>
                <a:latin typeface="Consolas" panose="020B0609020204030204" pitchFamily="49" charset="0"/>
                <a:cs typeface="Consolas" panose="020B0609020204030204" pitchFamily="49" charset="0"/>
              </a:rPr>
              <a:t>data-ng-controller</a:t>
            </a:r>
            <a:r>
              <a:rPr lang="en-US" sz="3000" dirty="0" smtClean="0">
                <a:latin typeface="Consolas" panose="020B0609020204030204" pitchFamily="49" charset="0"/>
                <a:cs typeface="Consolas" panose="020B0609020204030204" pitchFamily="49" charset="0"/>
              </a:rPr>
              <a:t>: </a:t>
            </a:r>
            <a:r>
              <a:rPr lang="en-US" sz="3000" dirty="0" smtClean="0"/>
              <a:t>designate controller scope</a:t>
            </a:r>
            <a:endParaRPr lang="en-US" sz="3000" dirty="0"/>
          </a:p>
          <a:p>
            <a:pPr>
              <a:buFont typeface="Wingdings" panose="05000000000000000000" pitchFamily="2" charset="2"/>
              <a:buChar char="§"/>
            </a:pPr>
            <a:r>
              <a:rPr lang="en-US" sz="3000" dirty="0" smtClean="0">
                <a:solidFill>
                  <a:srgbClr val="FF0000"/>
                </a:solidFill>
                <a:latin typeface="Consolas" panose="020B0609020204030204" pitchFamily="49" charset="0"/>
                <a:cs typeface="Consolas" panose="020B0609020204030204" pitchFamily="49" charset="0"/>
              </a:rPr>
              <a:t>data-ng-repeat</a:t>
            </a:r>
            <a:r>
              <a:rPr lang="en-US" sz="3000" dirty="0" smtClean="0">
                <a:latin typeface="Consolas" panose="020B0609020204030204" pitchFamily="49" charset="0"/>
                <a:cs typeface="Consolas" panose="020B0609020204030204" pitchFamily="49" charset="0"/>
              </a:rPr>
              <a:t>: </a:t>
            </a:r>
            <a:r>
              <a:rPr lang="en-US" sz="3000" dirty="0" smtClean="0"/>
              <a:t>for-each loop</a:t>
            </a:r>
          </a:p>
          <a:p>
            <a:pPr>
              <a:buFont typeface="Wingdings" panose="05000000000000000000" pitchFamily="2" charset="2"/>
              <a:buChar char="§"/>
            </a:pPr>
            <a:r>
              <a:rPr lang="en-US" sz="3000" dirty="0" smtClean="0">
                <a:solidFill>
                  <a:srgbClr val="FF0000"/>
                </a:solidFill>
                <a:latin typeface="Consolas" panose="020B0609020204030204" pitchFamily="49" charset="0"/>
                <a:cs typeface="Consolas" panose="020B0609020204030204" pitchFamily="49" charset="0"/>
              </a:rPr>
              <a:t>data-ng-cloak</a:t>
            </a:r>
            <a:r>
              <a:rPr lang="en-US" sz="3000" dirty="0" smtClean="0">
                <a:latin typeface="Consolas" panose="020B0609020204030204" pitchFamily="49" charset="0"/>
                <a:cs typeface="Consolas" panose="020B0609020204030204" pitchFamily="49" charset="0"/>
              </a:rPr>
              <a:t>: </a:t>
            </a:r>
            <a:r>
              <a:rPr lang="en-US" sz="3000" dirty="0" smtClean="0"/>
              <a:t>prevents displaying element during app initialization</a:t>
            </a:r>
          </a:p>
          <a:p>
            <a:pPr>
              <a:buFont typeface="Wingdings" panose="05000000000000000000" pitchFamily="2" charset="2"/>
              <a:buChar char="§"/>
            </a:pPr>
            <a:r>
              <a:rPr lang="en-US" sz="3000" dirty="0" smtClean="0">
                <a:solidFill>
                  <a:srgbClr val="FF0000"/>
                </a:solidFill>
                <a:latin typeface="Consolas" panose="020B0609020204030204" pitchFamily="49" charset="0"/>
                <a:cs typeface="Consolas" panose="020B0609020204030204" pitchFamily="49" charset="0"/>
              </a:rPr>
              <a:t>data-ng-hide</a:t>
            </a:r>
            <a:r>
              <a:rPr lang="en-US" sz="3000" dirty="0" smtClean="0">
                <a:latin typeface="Consolas" panose="020B0609020204030204" pitchFamily="49" charset="0"/>
                <a:cs typeface="Consolas" panose="020B0609020204030204" pitchFamily="49" charset="0"/>
              </a:rPr>
              <a:t>: </a:t>
            </a:r>
            <a:r>
              <a:rPr lang="en-US" sz="3000" dirty="0" smtClean="0"/>
              <a:t>shows or hides an HTML element</a:t>
            </a:r>
            <a:endParaRPr lang="en-US" sz="3000" dirty="0"/>
          </a:p>
          <a:p>
            <a:pPr>
              <a:buFont typeface="Wingdings" panose="05000000000000000000" pitchFamily="2" charset="2"/>
              <a:buChar char="§"/>
            </a:pPr>
            <a:r>
              <a:rPr lang="en-US" sz="3000" dirty="0" smtClean="0">
                <a:solidFill>
                  <a:srgbClr val="FF0000"/>
                </a:solidFill>
                <a:latin typeface="Consolas" panose="020B0609020204030204" pitchFamily="49" charset="0"/>
                <a:cs typeface="Consolas" panose="020B0609020204030204" pitchFamily="49" charset="0"/>
              </a:rPr>
              <a:t>data-ng-</a:t>
            </a:r>
            <a:r>
              <a:rPr lang="en-US" sz="3000" dirty="0" err="1" smtClean="0">
                <a:solidFill>
                  <a:srgbClr val="FF0000"/>
                </a:solidFill>
                <a:latin typeface="Consolas" panose="020B0609020204030204" pitchFamily="49" charset="0"/>
                <a:cs typeface="Consolas" panose="020B0609020204030204" pitchFamily="49" charset="0"/>
              </a:rPr>
              <a:t>href</a:t>
            </a:r>
            <a:r>
              <a:rPr lang="en-US" sz="3000" dirty="0" smtClean="0">
                <a:latin typeface="Consolas" panose="020B0609020204030204" pitchFamily="49" charset="0"/>
                <a:cs typeface="Consolas" panose="020B0609020204030204" pitchFamily="49" charset="0"/>
              </a:rPr>
              <a:t>: </a:t>
            </a:r>
            <a:r>
              <a:rPr lang="en-US" sz="3000" dirty="0" smtClean="0"/>
              <a:t>creates Angular-compliant anchor tags</a:t>
            </a:r>
          </a:p>
          <a:p>
            <a:pPr>
              <a:buFont typeface="Wingdings" panose="05000000000000000000" pitchFamily="2" charset="2"/>
              <a:buChar char="§"/>
            </a:pPr>
            <a:r>
              <a:rPr lang="en-US" sz="3000" dirty="0" smtClean="0">
                <a:solidFill>
                  <a:srgbClr val="FF0000"/>
                </a:solidFill>
                <a:latin typeface="Consolas" panose="020B0609020204030204" pitchFamily="49" charset="0"/>
                <a:cs typeface="Consolas" panose="020B0609020204030204" pitchFamily="49" charset="0"/>
              </a:rPr>
              <a:t>data-ng-</a:t>
            </a:r>
            <a:r>
              <a:rPr lang="en-US" sz="3000" dirty="0" err="1" smtClean="0">
                <a:solidFill>
                  <a:srgbClr val="FF0000"/>
                </a:solidFill>
                <a:latin typeface="Consolas" panose="020B0609020204030204" pitchFamily="49" charset="0"/>
                <a:cs typeface="Consolas" panose="020B0609020204030204" pitchFamily="49" charset="0"/>
              </a:rPr>
              <a:t>src</a:t>
            </a:r>
            <a:r>
              <a:rPr lang="en-US" sz="3000" dirty="0" smtClean="0">
                <a:latin typeface="Consolas" panose="020B0609020204030204" pitchFamily="49" charset="0"/>
                <a:cs typeface="Consolas" panose="020B0609020204030204" pitchFamily="49" charset="0"/>
              </a:rPr>
              <a:t>: </a:t>
            </a:r>
            <a:r>
              <a:rPr lang="en-US" sz="3000" dirty="0" smtClean="0"/>
              <a:t>creates Angular-compliant </a:t>
            </a:r>
            <a:r>
              <a:rPr lang="en-US" sz="3000" dirty="0" err="1" smtClean="0"/>
              <a:t>img</a:t>
            </a:r>
            <a:r>
              <a:rPr lang="en-US" sz="3000" dirty="0" smtClean="0"/>
              <a:t> tags</a:t>
            </a:r>
          </a:p>
          <a:p>
            <a:pPr>
              <a:buFont typeface="Wingdings" panose="05000000000000000000" pitchFamily="2" charset="2"/>
              <a:buChar char="§"/>
            </a:pPr>
            <a:r>
              <a:rPr lang="en-US" sz="3000" dirty="0" smtClean="0">
                <a:solidFill>
                  <a:srgbClr val="FF0000"/>
                </a:solidFill>
                <a:latin typeface="Consolas" panose="020B0609020204030204" pitchFamily="49" charset="0"/>
                <a:cs typeface="Consolas" panose="020B0609020204030204" pitchFamily="49" charset="0"/>
              </a:rPr>
              <a:t>data-ng-click</a:t>
            </a:r>
            <a:r>
              <a:rPr lang="en-US" sz="3000" dirty="0" smtClean="0">
                <a:latin typeface="Consolas" panose="020B0609020204030204" pitchFamily="49" charset="0"/>
                <a:cs typeface="Consolas" panose="020B0609020204030204" pitchFamily="49" charset="0"/>
              </a:rPr>
              <a:t>: </a:t>
            </a:r>
            <a:r>
              <a:rPr lang="en-US" sz="3000" dirty="0" smtClean="0"/>
              <a:t>handles click event</a:t>
            </a:r>
            <a:endParaRPr lang="en-US" sz="3000" dirty="0"/>
          </a:p>
          <a:p>
            <a:pPr>
              <a:buFont typeface="Wingdings" panose="05000000000000000000" pitchFamily="2" charset="2"/>
              <a:buChar char="§"/>
            </a:pPr>
            <a:endParaRPr lang="en-US" dirty="0"/>
          </a:p>
          <a:p>
            <a:pPr>
              <a:buFont typeface="Wingdings" panose="05000000000000000000" pitchFamily="2" charset="2"/>
              <a:buChar char="§"/>
            </a:pPr>
            <a:endParaRPr lang="en-US" dirty="0"/>
          </a:p>
          <a:p>
            <a:pPr>
              <a:buFont typeface="Wingdings" panose="05000000000000000000" pitchFamily="2" charset="2"/>
              <a:buChar char="§"/>
            </a:pPr>
            <a:endParaRPr lang="en-US" dirty="0"/>
          </a:p>
          <a:p>
            <a:pPr>
              <a:buFont typeface="Wingdings" panose="05000000000000000000" pitchFamily="2" charset="2"/>
              <a:buChar char="§"/>
            </a:pPr>
            <a:endParaRPr lang="en-US" dirty="0" smtClean="0">
              <a:cs typeface="+mn-cs"/>
            </a:endParaRPr>
          </a:p>
          <a:p>
            <a:pPr lvl="1">
              <a:buFont typeface="Wingdings" panose="05000000000000000000" pitchFamily="2" charset="2"/>
              <a:buChar char="§"/>
            </a:pPr>
            <a:endParaRPr lang="en-US" dirty="0">
              <a:cs typeface="+mn-cs"/>
            </a:endParaRPr>
          </a:p>
          <a:p>
            <a:pPr>
              <a:buFont typeface="Wingdings" panose="05000000000000000000" pitchFamily="2" charset="2"/>
              <a:buChar char="§"/>
            </a:pPr>
            <a:endParaRPr lang="en-US" dirty="0" smtClean="0"/>
          </a:p>
        </p:txBody>
      </p:sp>
    </p:spTree>
    <p:extLst>
      <p:ext uri="{BB962C8B-B14F-4D97-AF65-F5344CB8AC3E}">
        <p14:creationId xmlns:p14="http://schemas.microsoft.com/office/powerpoint/2010/main" val="490769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Angular Directives</a:t>
            </a:r>
            <a:endParaRPr lang="en-US" dirty="0"/>
          </a:p>
        </p:txBody>
      </p:sp>
      <p:sp>
        <p:nvSpPr>
          <p:cNvPr id="3" name="TextBox 2"/>
          <p:cNvSpPr txBox="1"/>
          <p:nvPr/>
        </p:nvSpPr>
        <p:spPr>
          <a:xfrm>
            <a:off x="2590623" y="2362629"/>
            <a:ext cx="5386411" cy="1962076"/>
          </a:xfrm>
          <a:prstGeom prst="rect">
            <a:avLst/>
          </a:prstGeom>
          <a:noFill/>
          <a:ln>
            <a:solidFill>
              <a:schemeClr val="bg1">
                <a:lumMod val="50000"/>
              </a:schemeClr>
            </a:solidFill>
          </a:ln>
        </p:spPr>
        <p:txBody>
          <a:bodyPr wrap="none" rtlCol="0">
            <a:spAutoFit/>
          </a:bodyPr>
          <a:lstStyle/>
          <a:p>
            <a:r>
              <a:rPr lang="en-US" sz="1350" dirty="0">
                <a:solidFill>
                  <a:srgbClr val="C00000"/>
                </a:solidFill>
                <a:latin typeface="Consolas" panose="020B0609020204030204" pitchFamily="49" charset="0"/>
                <a:cs typeface="Consolas" panose="020B0609020204030204" pitchFamily="49" charset="0"/>
              </a:rPr>
              <a:t>&lt;!DOCTYPE</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html</a:t>
            </a:r>
            <a:r>
              <a:rPr lang="en-US" sz="1350" dirty="0">
                <a:latin typeface="Consolas" panose="020B0609020204030204" pitchFamily="49" charset="0"/>
                <a:cs typeface="Consolas" panose="020B0609020204030204" pitchFamily="49" charset="0"/>
              </a:rPr>
              <a:t>&gt; </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html </a:t>
            </a:r>
            <a:r>
              <a:rPr lang="en-US" sz="1350" dirty="0">
                <a:solidFill>
                  <a:srgbClr val="FF0000"/>
                </a:solidFill>
                <a:latin typeface="Consolas" panose="020B0609020204030204" pitchFamily="49" charset="0"/>
                <a:cs typeface="Consolas" panose="020B0609020204030204" pitchFamily="49" charset="0"/>
              </a:rPr>
              <a:t>data-ng-app</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head</a:t>
            </a:r>
            <a:r>
              <a:rPr lang="en-US" sz="1350" dirty="0">
                <a:latin typeface="Consolas" panose="020B0609020204030204" pitchFamily="49" charset="0"/>
                <a:cs typeface="Consolas" panose="020B0609020204030204" pitchFamily="49" charset="0"/>
              </a:rPr>
              <a:t>&gt;&lt;/</a:t>
            </a:r>
            <a:r>
              <a:rPr lang="en-US" sz="1350" dirty="0">
                <a:solidFill>
                  <a:srgbClr val="C00000"/>
                </a:solidFill>
                <a:latin typeface="Consolas" panose="020B0609020204030204" pitchFamily="49" charset="0"/>
                <a:cs typeface="Consolas" panose="020B0609020204030204" pitchFamily="49" charset="0"/>
              </a:rPr>
              <a:t>head</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body</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input </a:t>
            </a:r>
            <a:r>
              <a:rPr lang="en-US" sz="1350" dirty="0">
                <a:solidFill>
                  <a:srgbClr val="FF0000"/>
                </a:solidFill>
                <a:latin typeface="Consolas" panose="020B0609020204030204" pitchFamily="49" charset="0"/>
                <a:cs typeface="Consolas" panose="020B0609020204030204" pitchFamily="49" charset="0"/>
              </a:rPr>
              <a:t>type</a:t>
            </a:r>
            <a:r>
              <a:rPr lang="en-US" sz="1350" dirty="0">
                <a:latin typeface="Consolas" panose="020B0609020204030204" pitchFamily="49" charset="0"/>
                <a:cs typeface="Consolas" panose="020B0609020204030204" pitchFamily="49" charset="0"/>
              </a:rPr>
              <a:t>=</a:t>
            </a:r>
            <a:r>
              <a:rPr lang="en-US" sz="1350" dirty="0">
                <a:solidFill>
                  <a:srgbClr val="0070C0"/>
                </a:solidFill>
                <a:latin typeface="Consolas" panose="020B0609020204030204" pitchFamily="49" charset="0"/>
                <a:cs typeface="Consolas" panose="020B0609020204030204" pitchFamily="49" charset="0"/>
              </a:rPr>
              <a:t>"text"</a:t>
            </a:r>
            <a:r>
              <a:rPr lang="en-US" sz="1350" dirty="0">
                <a:solidFill>
                  <a:srgbClr val="00B0F0"/>
                </a:solidFill>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data-ng-model</a:t>
            </a:r>
            <a:r>
              <a:rPr lang="en-US" sz="1350" dirty="0">
                <a:latin typeface="Consolas" panose="020B0609020204030204" pitchFamily="49" charset="0"/>
                <a:cs typeface="Consolas" panose="020B0609020204030204" pitchFamily="49" charset="0"/>
              </a:rPr>
              <a:t>=</a:t>
            </a:r>
            <a:r>
              <a:rPr lang="en-US" sz="1350" dirty="0">
                <a:solidFill>
                  <a:srgbClr val="0070C0"/>
                </a:solidFill>
                <a:latin typeface="Consolas" panose="020B0609020204030204" pitchFamily="49" charset="0"/>
                <a:cs typeface="Consolas" panose="020B0609020204030204" pitchFamily="49" charset="0"/>
              </a:rPr>
              <a:t>"</a:t>
            </a:r>
            <a:r>
              <a:rPr lang="en-US" sz="1350" dirty="0" err="1">
                <a:solidFill>
                  <a:srgbClr val="0070C0"/>
                </a:solidFill>
                <a:latin typeface="Consolas" panose="020B0609020204030204" pitchFamily="49" charset="0"/>
                <a:cs typeface="Consolas" panose="020B0609020204030204" pitchFamily="49" charset="0"/>
              </a:rPr>
              <a:t>displayName</a:t>
            </a:r>
            <a:r>
              <a:rPr lang="en-US" sz="1350" dirty="0">
                <a:solidFill>
                  <a:srgbClr val="0070C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data-ng-click</a:t>
            </a:r>
            <a:r>
              <a:rPr lang="en-US" sz="1350" dirty="0">
                <a:latin typeface="Consolas" panose="020B0609020204030204" pitchFamily="49" charset="0"/>
                <a:cs typeface="Consolas" panose="020B0609020204030204" pitchFamily="49" charset="0"/>
              </a:rPr>
              <a:t>=</a:t>
            </a:r>
            <a:r>
              <a:rPr lang="en-US" sz="1350" dirty="0">
                <a:solidFill>
                  <a:srgbClr val="0070C0"/>
                </a:solidFill>
                <a:latin typeface="Consolas" panose="020B0609020204030204" pitchFamily="49" charset="0"/>
                <a:cs typeface="Consolas" panose="020B0609020204030204" pitchFamily="49" charset="0"/>
              </a:rPr>
              <a:t>"update"</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ng-controller</a:t>
            </a:r>
            <a:r>
              <a:rPr lang="en-US" sz="1350" dirty="0">
                <a:latin typeface="Consolas" panose="020B0609020204030204" pitchFamily="49" charset="0"/>
                <a:cs typeface="Consolas" panose="020B0609020204030204" pitchFamily="49" charset="0"/>
              </a:rPr>
              <a:t>=</a:t>
            </a:r>
            <a:r>
              <a:rPr lang="en-US" sz="1350" dirty="0">
                <a:solidFill>
                  <a:srgbClr val="00B0F0"/>
                </a:solidFill>
                <a:latin typeface="Consolas" panose="020B0609020204030204" pitchFamily="49" charset="0"/>
                <a:cs typeface="Consolas" panose="020B0609020204030204" pitchFamily="49" charset="0"/>
              </a:rPr>
              <a:t>"</a:t>
            </a:r>
            <a:r>
              <a:rPr lang="en-US" sz="1350" dirty="0" err="1">
                <a:solidFill>
                  <a:srgbClr val="00B0F0"/>
                </a:solidFill>
                <a:latin typeface="Consolas" panose="020B0609020204030204" pitchFamily="49" charset="0"/>
                <a:cs typeface="Consolas" panose="020B0609020204030204" pitchFamily="49" charset="0"/>
              </a:rPr>
              <a:t>myCtrl</a:t>
            </a:r>
            <a:r>
              <a:rPr lang="en-US" sz="1350" dirty="0">
                <a:solidFill>
                  <a:srgbClr val="00B0F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body</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html</a:t>
            </a:r>
            <a:r>
              <a:rPr lang="en-US" sz="1350" dirty="0">
                <a:latin typeface="Consolas" panose="020B0609020204030204" pitchFamily="49" charset="0"/>
                <a:cs typeface="Consolas" panose="020B0609020204030204" pitchFamily="49" charset="0"/>
              </a:rPr>
              <a:t>&gt;</a:t>
            </a:r>
          </a:p>
        </p:txBody>
      </p:sp>
      <p:sp>
        <p:nvSpPr>
          <p:cNvPr id="5" name="Line Callout 1 4"/>
          <p:cNvSpPr/>
          <p:nvPr/>
        </p:nvSpPr>
        <p:spPr>
          <a:xfrm>
            <a:off x="4597973" y="1372428"/>
            <a:ext cx="2992880" cy="516797"/>
          </a:xfrm>
          <a:prstGeom prst="borderCallout1">
            <a:avLst>
              <a:gd name="adj1" fmla="val 18750"/>
              <a:gd name="adj2" fmla="val -8333"/>
              <a:gd name="adj3" fmla="val 242436"/>
              <a:gd name="adj4" fmla="val -3228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Initializes the app. Can be anonymous or named.</a:t>
            </a:r>
          </a:p>
        </p:txBody>
      </p:sp>
      <p:sp>
        <p:nvSpPr>
          <p:cNvPr id="6" name="Line Callout 1 5"/>
          <p:cNvSpPr/>
          <p:nvPr/>
        </p:nvSpPr>
        <p:spPr>
          <a:xfrm>
            <a:off x="6094412" y="2362630"/>
            <a:ext cx="2894435" cy="533186"/>
          </a:xfrm>
          <a:prstGeom prst="borderCallout1">
            <a:avLst>
              <a:gd name="adj1" fmla="val 18750"/>
              <a:gd name="adj2" fmla="val -8333"/>
              <a:gd name="adj3" fmla="val 160613"/>
              <a:gd name="adj4" fmla="val -2508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Creates a property on the </a:t>
            </a:r>
            <a:r>
              <a:rPr lang="en-US" sz="1836" dirty="0" err="1"/>
              <a:t>ViewModel</a:t>
            </a:r>
            <a:endParaRPr lang="en-US" sz="1836" dirty="0"/>
          </a:p>
        </p:txBody>
      </p:sp>
      <p:sp>
        <p:nvSpPr>
          <p:cNvPr id="8" name="Line Callout 1 7"/>
          <p:cNvSpPr/>
          <p:nvPr/>
        </p:nvSpPr>
        <p:spPr>
          <a:xfrm>
            <a:off x="7313122" y="4331366"/>
            <a:ext cx="2894435" cy="1153454"/>
          </a:xfrm>
          <a:prstGeom prst="borderCallout1">
            <a:avLst>
              <a:gd name="adj1" fmla="val 18750"/>
              <a:gd name="adj2" fmla="val -8333"/>
              <a:gd name="adj3" fmla="val -58349"/>
              <a:gd name="adj4" fmla="val -4563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References a controller named “</a:t>
            </a:r>
            <a:r>
              <a:rPr lang="en-US" sz="1836" dirty="0" err="1"/>
              <a:t>myCtrl</a:t>
            </a:r>
            <a:r>
              <a:rPr lang="en-US" sz="1836" dirty="0"/>
              <a:t>”, which creates a new </a:t>
            </a:r>
            <a:r>
              <a:rPr lang="en-US" sz="1836" dirty="0" err="1"/>
              <a:t>ViewModel</a:t>
            </a:r>
            <a:r>
              <a:rPr lang="en-US" sz="1836" dirty="0"/>
              <a:t>.</a:t>
            </a:r>
          </a:p>
        </p:txBody>
      </p:sp>
      <p:sp>
        <p:nvSpPr>
          <p:cNvPr id="12" name="Line Callout 1 11"/>
          <p:cNvSpPr/>
          <p:nvPr/>
        </p:nvSpPr>
        <p:spPr>
          <a:xfrm>
            <a:off x="4342517" y="5413730"/>
            <a:ext cx="2437419" cy="984726"/>
          </a:xfrm>
          <a:prstGeom prst="borderCallout1">
            <a:avLst>
              <a:gd name="adj1" fmla="val -178248"/>
              <a:gd name="adj2" fmla="val -10103"/>
              <a:gd name="adj3" fmla="val -26583"/>
              <a:gd name="adj4" fmla="val 1367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References a controller method to call on a click event</a:t>
            </a:r>
          </a:p>
        </p:txBody>
      </p:sp>
    </p:spTree>
    <p:extLst>
      <p:ext uri="{BB962C8B-B14F-4D97-AF65-F5344CB8AC3E}">
        <p14:creationId xmlns:p14="http://schemas.microsoft.com/office/powerpoint/2010/main" val="271908569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Binding</a:t>
            </a:r>
            <a:endParaRPr lang="en-US" dirty="0"/>
          </a:p>
        </p:txBody>
      </p:sp>
      <p:sp>
        <p:nvSpPr>
          <p:cNvPr id="6" name="Content Placeholder 5"/>
          <p:cNvSpPr>
            <a:spLocks noGrp="1"/>
          </p:cNvSpPr>
          <p:nvPr>
            <p:ph idx="1"/>
          </p:nvPr>
        </p:nvSpPr>
        <p:spPr/>
        <p:txBody>
          <a:bodyPr/>
          <a:lstStyle/>
          <a:p>
            <a:r>
              <a:rPr lang="en-US" sz="2799" dirty="0"/>
              <a:t>Binds </a:t>
            </a:r>
            <a:r>
              <a:rPr lang="en-US" sz="2799" dirty="0" err="1"/>
              <a:t>ViewModels</a:t>
            </a:r>
            <a:r>
              <a:rPr lang="en-US" sz="2799" dirty="0"/>
              <a:t> to HTML elements</a:t>
            </a:r>
          </a:p>
          <a:p>
            <a:pPr lvl="1"/>
            <a:r>
              <a:rPr lang="en-US" sz="2399" dirty="0"/>
              <a:t>Uses {{…}} syntax</a:t>
            </a:r>
          </a:p>
          <a:p>
            <a:pPr lvl="1"/>
            <a:r>
              <a:rPr lang="en-US" sz="2399" dirty="0"/>
              <a:t>References a property of a </a:t>
            </a:r>
            <a:r>
              <a:rPr lang="en-US" sz="2399" dirty="0" err="1"/>
              <a:t>ViewModel</a:t>
            </a:r>
            <a:endParaRPr lang="en-US" sz="2399" dirty="0"/>
          </a:p>
          <a:p>
            <a:pPr lvl="1"/>
            <a:r>
              <a:rPr lang="en-US" sz="2399" dirty="0"/>
              <a:t>Supports two-way binding</a:t>
            </a:r>
          </a:p>
          <a:p>
            <a:endParaRPr lang="en-US" dirty="0"/>
          </a:p>
        </p:txBody>
      </p:sp>
      <p:sp>
        <p:nvSpPr>
          <p:cNvPr id="3" name="TextBox 2"/>
          <p:cNvSpPr txBox="1"/>
          <p:nvPr/>
        </p:nvSpPr>
        <p:spPr>
          <a:xfrm>
            <a:off x="2819130" y="3777721"/>
            <a:ext cx="5291833" cy="1338828"/>
          </a:xfrm>
          <a:prstGeom prst="rect">
            <a:avLst/>
          </a:prstGeom>
          <a:noFill/>
        </p:spPr>
        <p:txBody>
          <a:bodyPr wrap="none" rtlCol="0">
            <a:spAutoFit/>
          </a:bodyPr>
          <a:lstStyle/>
          <a:p>
            <a:r>
              <a:rPr lang="en-US" sz="1350" dirty="0"/>
              <a:t> </a:t>
            </a:r>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ng-app</a:t>
            </a:r>
            <a:r>
              <a:rPr lang="en-US" sz="1350" dirty="0">
                <a:latin typeface="Consolas" panose="020B0609020204030204" pitchFamily="49" charset="0"/>
                <a:cs typeface="Consolas" panose="020B0609020204030204" pitchFamily="49" charset="0"/>
              </a:rPr>
              <a:t>=</a:t>
            </a:r>
            <a:r>
              <a:rPr lang="en-US" sz="1350" dirty="0">
                <a:solidFill>
                  <a:srgbClr val="00B0F0"/>
                </a:solidFill>
                <a:latin typeface="Consolas" panose="020B0609020204030204" pitchFamily="49" charset="0"/>
                <a:cs typeface="Consolas" panose="020B0609020204030204" pitchFamily="49" charset="0"/>
              </a:rPr>
              <a:t>"App"</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input </a:t>
            </a:r>
            <a:r>
              <a:rPr lang="en-US" sz="1350" dirty="0">
                <a:solidFill>
                  <a:srgbClr val="FF0000"/>
                </a:solidFill>
                <a:latin typeface="Consolas" panose="020B0609020204030204" pitchFamily="49" charset="0"/>
                <a:cs typeface="Consolas" panose="020B0609020204030204" pitchFamily="49" charset="0"/>
              </a:rPr>
              <a:t>type</a:t>
            </a:r>
            <a:r>
              <a:rPr lang="en-US" sz="1350" dirty="0">
                <a:latin typeface="Consolas" panose="020B0609020204030204" pitchFamily="49" charset="0"/>
                <a:cs typeface="Consolas" panose="020B0609020204030204" pitchFamily="49" charset="0"/>
              </a:rPr>
              <a:t>=</a:t>
            </a:r>
            <a:r>
              <a:rPr lang="en-US" sz="1350" dirty="0">
                <a:solidFill>
                  <a:srgbClr val="0070C0"/>
                </a:solidFill>
                <a:latin typeface="Consolas" panose="020B0609020204030204" pitchFamily="49" charset="0"/>
                <a:cs typeface="Consolas" panose="020B0609020204030204" pitchFamily="49" charset="0"/>
              </a:rPr>
              <a:t>"text" </a:t>
            </a:r>
            <a:r>
              <a:rPr lang="en-US" sz="1350" dirty="0">
                <a:solidFill>
                  <a:srgbClr val="FF0000"/>
                </a:solidFill>
                <a:latin typeface="Consolas" panose="020B0609020204030204" pitchFamily="49" charset="0"/>
                <a:cs typeface="Consolas" panose="020B0609020204030204" pitchFamily="49" charset="0"/>
              </a:rPr>
              <a:t>data-ng-model</a:t>
            </a:r>
            <a:r>
              <a:rPr lang="en-US" sz="1350" dirty="0">
                <a:latin typeface="Consolas" panose="020B0609020204030204" pitchFamily="49" charset="0"/>
                <a:cs typeface="Consolas" panose="020B0609020204030204" pitchFamily="49" charset="0"/>
              </a:rPr>
              <a:t>=</a:t>
            </a:r>
            <a:r>
              <a:rPr lang="en-US" sz="1350" dirty="0">
                <a:solidFill>
                  <a:srgbClr val="0070C0"/>
                </a:solidFill>
                <a:latin typeface="Consolas" panose="020B0609020204030204" pitchFamily="49" charset="0"/>
                <a:cs typeface="Consolas" panose="020B0609020204030204" pitchFamily="49" charset="0"/>
              </a:rPr>
              <a:t>"</a:t>
            </a:r>
            <a:r>
              <a:rPr lang="en-US" sz="1350" dirty="0" err="1">
                <a:solidFill>
                  <a:srgbClr val="0070C0"/>
                </a:solidFill>
                <a:latin typeface="Consolas" panose="020B0609020204030204" pitchFamily="49" charset="0"/>
                <a:cs typeface="Consolas" panose="020B0609020204030204" pitchFamily="49" charset="0"/>
              </a:rPr>
              <a:t>firstName</a:t>
            </a:r>
            <a:r>
              <a:rPr lang="en-US" sz="1350" dirty="0">
                <a:solidFill>
                  <a:srgbClr val="0070C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r>
              <a:rPr lang="en-US" sz="1350" dirty="0" err="1">
                <a:latin typeface="Consolas" panose="020B0609020204030204" pitchFamily="49" charset="0"/>
                <a:cs typeface="Consolas" panose="020B0609020204030204" pitchFamily="49" charset="0"/>
              </a:rPr>
              <a:t>firstName</a:t>
            </a:r>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p:txBody>
      </p:sp>
      <p:sp>
        <p:nvSpPr>
          <p:cNvPr id="5" name="Rounded Rectangular Callout 4"/>
          <p:cNvSpPr/>
          <p:nvPr/>
        </p:nvSpPr>
        <p:spPr>
          <a:xfrm>
            <a:off x="2971470" y="5452590"/>
            <a:ext cx="3503790" cy="489999"/>
          </a:xfrm>
          <a:prstGeom prst="wedgeRoundRectCallout">
            <a:avLst>
              <a:gd name="adj1" fmla="val -6602"/>
              <a:gd name="adj2" fmla="val -19838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Display whatever the user types</a:t>
            </a:r>
          </a:p>
        </p:txBody>
      </p:sp>
    </p:spTree>
    <p:extLst>
      <p:ext uri="{BB962C8B-B14F-4D97-AF65-F5344CB8AC3E}">
        <p14:creationId xmlns:p14="http://schemas.microsoft.com/office/powerpoint/2010/main" val="417309703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95002" y="2347754"/>
            <a:ext cx="11952072" cy="1933979"/>
          </a:xfrm>
        </p:spPr>
        <p:txBody>
          <a:bodyPr/>
          <a:lstStyle/>
          <a:p>
            <a:r>
              <a:rPr lang="en-GB" dirty="0" smtClean="0"/>
              <a:t>Deep </a:t>
            </a:r>
            <a:r>
              <a:rPr lang="en-GB" dirty="0"/>
              <a:t>dive into building standalone AngularJS web applications with </a:t>
            </a:r>
            <a:r>
              <a:rPr lang="en-US" dirty="0"/>
              <a:t>Office UI Fabric</a:t>
            </a:r>
            <a:r>
              <a:rPr lang="en-GB" dirty="0" smtClean="0"/>
              <a:t> </a:t>
            </a:r>
            <a:r>
              <a:rPr lang="en-GB" dirty="0"/>
              <a:t>for Office 365</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Filters</a:t>
            </a:r>
            <a:endParaRPr lang="en-US" dirty="0"/>
          </a:p>
        </p:txBody>
      </p:sp>
      <p:sp>
        <p:nvSpPr>
          <p:cNvPr id="3" name="Content Placeholder 2"/>
          <p:cNvSpPr>
            <a:spLocks noGrp="1"/>
          </p:cNvSpPr>
          <p:nvPr>
            <p:ph idx="1"/>
          </p:nvPr>
        </p:nvSpPr>
        <p:spPr/>
        <p:txBody>
          <a:bodyPr/>
          <a:lstStyle/>
          <a:p>
            <a:r>
              <a:rPr lang="en-US" smtClean="0"/>
              <a:t>Perform common operations on data bound elements</a:t>
            </a:r>
          </a:p>
          <a:p>
            <a:pPr lvl="1"/>
            <a:r>
              <a:rPr lang="en-US" smtClean="0"/>
              <a:t>Takes the form of {{ expression | filter }}</a:t>
            </a:r>
            <a:endParaRPr lang="en-US" dirty="0" smtClean="0"/>
          </a:p>
        </p:txBody>
      </p:sp>
      <p:sp>
        <p:nvSpPr>
          <p:cNvPr id="5" name="TextBox 4"/>
          <p:cNvSpPr txBox="1"/>
          <p:nvPr/>
        </p:nvSpPr>
        <p:spPr>
          <a:xfrm>
            <a:off x="2742961" y="3505170"/>
            <a:ext cx="5291833" cy="1338828"/>
          </a:xfrm>
          <a:prstGeom prst="rect">
            <a:avLst/>
          </a:prstGeom>
          <a:noFill/>
        </p:spPr>
        <p:txBody>
          <a:bodyPr wrap="none" rtlCol="0">
            <a:spAutoFit/>
          </a:bodyPr>
          <a:lstStyle/>
          <a:p>
            <a:r>
              <a:rPr lang="en-US" sz="1350" dirty="0"/>
              <a:t> </a:t>
            </a:r>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ng-app</a:t>
            </a:r>
            <a:r>
              <a:rPr lang="en-US" sz="1350" dirty="0">
                <a:latin typeface="Consolas" panose="020B0609020204030204" pitchFamily="49" charset="0"/>
                <a:cs typeface="Consolas" panose="020B0609020204030204" pitchFamily="49" charset="0"/>
              </a:rPr>
              <a:t>=</a:t>
            </a:r>
            <a:r>
              <a:rPr lang="en-US" sz="1350" dirty="0">
                <a:solidFill>
                  <a:srgbClr val="00B0F0"/>
                </a:solidFill>
                <a:latin typeface="Consolas" panose="020B0609020204030204" pitchFamily="49" charset="0"/>
                <a:cs typeface="Consolas" panose="020B0609020204030204" pitchFamily="49" charset="0"/>
              </a:rPr>
              <a:t>"App"</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input </a:t>
            </a:r>
            <a:r>
              <a:rPr lang="en-US" sz="1350" dirty="0">
                <a:solidFill>
                  <a:srgbClr val="FF0000"/>
                </a:solidFill>
                <a:latin typeface="Consolas" panose="020B0609020204030204" pitchFamily="49" charset="0"/>
                <a:cs typeface="Consolas" panose="020B0609020204030204" pitchFamily="49" charset="0"/>
              </a:rPr>
              <a:t>type</a:t>
            </a:r>
            <a:r>
              <a:rPr lang="en-US" sz="1350" dirty="0">
                <a:latin typeface="Consolas" panose="020B0609020204030204" pitchFamily="49" charset="0"/>
                <a:cs typeface="Consolas" panose="020B0609020204030204" pitchFamily="49" charset="0"/>
              </a:rPr>
              <a:t>=</a:t>
            </a:r>
            <a:r>
              <a:rPr lang="en-US" sz="1350" dirty="0">
                <a:solidFill>
                  <a:srgbClr val="0070C0"/>
                </a:solidFill>
                <a:latin typeface="Consolas" panose="020B0609020204030204" pitchFamily="49" charset="0"/>
                <a:cs typeface="Consolas" panose="020B0609020204030204" pitchFamily="49" charset="0"/>
              </a:rPr>
              <a:t>"text" </a:t>
            </a:r>
            <a:r>
              <a:rPr lang="en-US" sz="1350" dirty="0">
                <a:solidFill>
                  <a:srgbClr val="FF0000"/>
                </a:solidFill>
                <a:latin typeface="Consolas" panose="020B0609020204030204" pitchFamily="49" charset="0"/>
                <a:cs typeface="Consolas" panose="020B0609020204030204" pitchFamily="49" charset="0"/>
              </a:rPr>
              <a:t>data-ng-model</a:t>
            </a:r>
            <a:r>
              <a:rPr lang="en-US" sz="1350" dirty="0">
                <a:latin typeface="Consolas" panose="020B0609020204030204" pitchFamily="49" charset="0"/>
                <a:cs typeface="Consolas" panose="020B0609020204030204" pitchFamily="49" charset="0"/>
              </a:rPr>
              <a:t>=</a:t>
            </a:r>
            <a:r>
              <a:rPr lang="en-US" sz="1350" dirty="0">
                <a:solidFill>
                  <a:srgbClr val="0070C0"/>
                </a:solidFill>
                <a:latin typeface="Consolas" panose="020B0609020204030204" pitchFamily="49" charset="0"/>
                <a:cs typeface="Consolas" panose="020B0609020204030204" pitchFamily="49" charset="0"/>
              </a:rPr>
              <a:t>"</a:t>
            </a:r>
            <a:r>
              <a:rPr lang="en-US" sz="1350" dirty="0" err="1">
                <a:solidFill>
                  <a:srgbClr val="0070C0"/>
                </a:solidFill>
                <a:latin typeface="Consolas" panose="020B0609020204030204" pitchFamily="49" charset="0"/>
                <a:cs typeface="Consolas" panose="020B0609020204030204" pitchFamily="49" charset="0"/>
              </a:rPr>
              <a:t>firstName</a:t>
            </a:r>
            <a:r>
              <a:rPr lang="en-US" sz="1350" dirty="0">
                <a:solidFill>
                  <a:srgbClr val="0070C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r>
              <a:rPr lang="en-US" sz="1350" dirty="0" err="1">
                <a:latin typeface="Consolas" panose="020B0609020204030204" pitchFamily="49" charset="0"/>
                <a:cs typeface="Consolas" panose="020B0609020204030204" pitchFamily="49" charset="0"/>
              </a:rPr>
              <a:t>firstName</a:t>
            </a:r>
            <a:r>
              <a:rPr lang="en-US" sz="1350" dirty="0">
                <a:latin typeface="Consolas" panose="020B0609020204030204" pitchFamily="49" charset="0"/>
                <a:cs typeface="Consolas" panose="020B0609020204030204" pitchFamily="49" charset="0"/>
              </a:rPr>
              <a:t> | uppercase}}&lt;/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    &lt;/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p:txBody>
      </p:sp>
      <p:sp>
        <p:nvSpPr>
          <p:cNvPr id="6" name="Rounded Rectangular Callout 5"/>
          <p:cNvSpPr/>
          <p:nvPr/>
        </p:nvSpPr>
        <p:spPr>
          <a:xfrm>
            <a:off x="4037840" y="5131646"/>
            <a:ext cx="3503790" cy="489999"/>
          </a:xfrm>
          <a:prstGeom prst="wedgeRoundRectCallout">
            <a:avLst>
              <a:gd name="adj1" fmla="val -6602"/>
              <a:gd name="adj2" fmla="val -19838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Display data in all caps</a:t>
            </a:r>
          </a:p>
        </p:txBody>
      </p:sp>
    </p:spTree>
    <p:extLst>
      <p:ext uri="{BB962C8B-B14F-4D97-AF65-F5344CB8AC3E}">
        <p14:creationId xmlns:p14="http://schemas.microsoft.com/office/powerpoint/2010/main" val="42696133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Key Filters</a:t>
            </a:r>
            <a:endParaRPr lang="en-US" dirty="0"/>
          </a:p>
        </p:txBody>
      </p:sp>
      <p:sp>
        <p:nvSpPr>
          <p:cNvPr id="3" name="Content Placeholder 2"/>
          <p:cNvSpPr>
            <a:spLocks noGrp="1"/>
          </p:cNvSpPr>
          <p:nvPr>
            <p:ph idx="1"/>
          </p:nvPr>
        </p:nvSpPr>
        <p:spPr/>
        <p:txBody>
          <a:bodyPr/>
          <a:lstStyle/>
          <a:p>
            <a:r>
              <a:rPr lang="en-US" smtClean="0"/>
              <a:t>Format</a:t>
            </a:r>
          </a:p>
          <a:p>
            <a:pPr lvl="1"/>
            <a:r>
              <a:rPr lang="en-US" smtClean="0"/>
              <a:t>currency</a:t>
            </a:r>
          </a:p>
          <a:p>
            <a:pPr lvl="1"/>
            <a:r>
              <a:rPr lang="en-US" smtClean="0"/>
              <a:t>date</a:t>
            </a:r>
          </a:p>
          <a:p>
            <a:pPr lvl="1"/>
            <a:r>
              <a:rPr lang="en-US" smtClean="0"/>
              <a:t>number</a:t>
            </a:r>
          </a:p>
          <a:p>
            <a:r>
              <a:rPr lang="en-US" smtClean="0"/>
              <a:t>Displaying data sets</a:t>
            </a:r>
          </a:p>
          <a:p>
            <a:pPr lvl="1"/>
            <a:r>
              <a:rPr lang="en-US" smtClean="0"/>
              <a:t>orderBy</a:t>
            </a:r>
          </a:p>
          <a:p>
            <a:pPr lvl="1"/>
            <a:r>
              <a:rPr lang="en-US" smtClean="0"/>
              <a:t>limitTo</a:t>
            </a:r>
          </a:p>
          <a:p>
            <a:r>
              <a:rPr lang="en-US" smtClean="0"/>
              <a:t>String manipulation</a:t>
            </a:r>
          </a:p>
          <a:p>
            <a:pPr lvl="1"/>
            <a:r>
              <a:rPr lang="en-US" smtClean="0"/>
              <a:t>uppercase</a:t>
            </a:r>
          </a:p>
          <a:p>
            <a:pPr lvl="1"/>
            <a:r>
              <a:rPr lang="en-US" smtClean="0"/>
              <a:t>lowercase</a:t>
            </a:r>
          </a:p>
          <a:p>
            <a:pPr lvl="1"/>
            <a:endParaRPr lang="en-US" dirty="0" smtClean="0"/>
          </a:p>
        </p:txBody>
      </p:sp>
    </p:spTree>
    <p:extLst>
      <p:ext uri="{BB962C8B-B14F-4D97-AF65-F5344CB8AC3E}">
        <p14:creationId xmlns:p14="http://schemas.microsoft.com/office/powerpoint/2010/main" val="41787340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Routes, Views and Controllers</a:t>
            </a:r>
          </a:p>
        </p:txBody>
      </p:sp>
    </p:spTree>
    <p:extLst>
      <p:ext uri="{BB962C8B-B14F-4D97-AF65-F5344CB8AC3E}">
        <p14:creationId xmlns:p14="http://schemas.microsoft.com/office/powerpoint/2010/main" val="309251809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bwMode="auto">
          <a:xfrm>
            <a:off x="4571025" y="3828706"/>
            <a:ext cx="2846467" cy="1095397"/>
          </a:xfrm>
          <a:prstGeom prst="round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390" tIns="107513" rIns="134390" bIns="107513" numCol="1" spcCol="0" rtlCol="0" fromWordArt="0" anchor="t" anchorCtr="0" forceAA="0" compatLnSpc="1">
            <a:prstTxWarp prst="textNoShape">
              <a:avLst/>
            </a:prstTxWarp>
            <a:noAutofit/>
          </a:bodyPr>
          <a:lstStyle/>
          <a:p>
            <a:pPr algn="ctr" defTabSz="685244" fontAlgn="base">
              <a:lnSpc>
                <a:spcPct val="90000"/>
              </a:lnSpc>
              <a:spcBef>
                <a:spcPct val="0"/>
              </a:spcBef>
              <a:spcAft>
                <a:spcPct val="0"/>
              </a:spcAft>
            </a:pPr>
            <a:r>
              <a:rPr lang="en-US" sz="1764" dirty="0">
                <a:gradFill>
                  <a:gsLst>
                    <a:gs pos="0">
                      <a:srgbClr val="FFFFFF"/>
                    </a:gs>
                    <a:gs pos="100000">
                      <a:srgbClr val="FFFFFF"/>
                    </a:gs>
                  </a:gsLst>
                  <a:lin ang="5400000" scaled="0"/>
                </a:gradFill>
                <a:ea typeface="Segoe UI" pitchFamily="34" charset="0"/>
                <a:cs typeface="Segoe UI" pitchFamily="34" charset="0"/>
              </a:rPr>
              <a:t>Controller</a:t>
            </a:r>
          </a:p>
          <a:p>
            <a:pPr algn="ctr" defTabSz="685244" fontAlgn="base">
              <a:lnSpc>
                <a:spcPct val="90000"/>
              </a:lnSpc>
              <a:spcBef>
                <a:spcPct val="0"/>
              </a:spcBef>
              <a:spcAft>
                <a:spcPct val="0"/>
              </a:spcAft>
            </a:pPr>
            <a:endParaRPr lang="en-US" sz="1764" dirty="0">
              <a:gradFill>
                <a:gsLst>
                  <a:gs pos="0">
                    <a:srgbClr val="FFFFFF"/>
                  </a:gs>
                  <a:gs pos="100000">
                    <a:srgbClr val="FFFFFF"/>
                  </a:gs>
                </a:gsLst>
                <a:lin ang="5400000" scaled="0"/>
              </a:gradFill>
              <a:ea typeface="Segoe UI" pitchFamily="34" charset="0"/>
              <a:cs typeface="Segoe UI" pitchFamily="34" charset="0"/>
            </a:endParaRPr>
          </a:p>
        </p:txBody>
      </p:sp>
      <p:sp>
        <p:nvSpPr>
          <p:cNvPr id="4" name="Rounded Rectangle 3"/>
          <p:cNvSpPr/>
          <p:nvPr/>
        </p:nvSpPr>
        <p:spPr bwMode="auto">
          <a:xfrm>
            <a:off x="2555167" y="3828707"/>
            <a:ext cx="1194583" cy="2383307"/>
          </a:xfrm>
          <a:prstGeom prst="round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390" tIns="107513" rIns="134390" bIns="107513" numCol="1" spcCol="0" rtlCol="0" fromWordArt="0" anchor="t" anchorCtr="0" forceAA="0" compatLnSpc="1">
            <a:prstTxWarp prst="textNoShape">
              <a:avLst/>
            </a:prstTxWarp>
            <a:noAutofit/>
          </a:bodyPr>
          <a:lstStyle/>
          <a:p>
            <a:pPr algn="ctr" defTabSz="685244" fontAlgn="base">
              <a:lnSpc>
                <a:spcPct val="90000"/>
              </a:lnSpc>
              <a:spcBef>
                <a:spcPct val="0"/>
              </a:spcBef>
              <a:spcAft>
                <a:spcPct val="0"/>
              </a:spcAft>
            </a:pPr>
            <a:r>
              <a:rPr lang="en-US" sz="1764" dirty="0">
                <a:gradFill>
                  <a:gsLst>
                    <a:gs pos="0">
                      <a:srgbClr val="FFFFFF"/>
                    </a:gs>
                    <a:gs pos="100000">
                      <a:srgbClr val="FFFFFF"/>
                    </a:gs>
                  </a:gsLst>
                  <a:lin ang="5400000" scaled="0"/>
                </a:gradFill>
                <a:ea typeface="Segoe UI" pitchFamily="34" charset="0"/>
                <a:cs typeface="Segoe UI" pitchFamily="34" charset="0"/>
              </a:rPr>
              <a:t>View</a:t>
            </a:r>
          </a:p>
        </p:txBody>
      </p:sp>
      <p:sp>
        <p:nvSpPr>
          <p:cNvPr id="11" name="U-Turn Arrow 10"/>
          <p:cNvSpPr/>
          <p:nvPr/>
        </p:nvSpPr>
        <p:spPr bwMode="auto">
          <a:xfrm flipH="1">
            <a:off x="2844480" y="4322146"/>
            <a:ext cx="3308435" cy="1087256"/>
          </a:xfrm>
          <a:prstGeom prst="uturnArrow">
            <a:avLst/>
          </a:prstGeom>
          <a:solidFill>
            <a:schemeClr val="bg2">
              <a:lumMod val="90000"/>
              <a:lumOff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390" tIns="107513" rIns="134390" bIns="107513" numCol="1" spcCol="0" rtlCol="0" fromWordArt="0" anchor="t" anchorCtr="0" forceAA="0" compatLnSpc="1">
            <a:prstTxWarp prst="textNoShape">
              <a:avLst/>
            </a:prstTxWarp>
            <a:noAutofit/>
          </a:bodyPr>
          <a:lstStyle/>
          <a:p>
            <a:pPr algn="ctr" defTabSz="685244" fontAlgn="base">
              <a:lnSpc>
                <a:spcPct val="90000"/>
              </a:lnSpc>
              <a:spcBef>
                <a:spcPct val="0"/>
              </a:spcBef>
              <a:spcAft>
                <a:spcPct val="0"/>
              </a:spcAft>
            </a:pPr>
            <a:endParaRPr lang="en-US" sz="1764" dirty="0">
              <a:solidFill>
                <a:schemeClr val="tx1"/>
              </a:solidFill>
              <a:ea typeface="Segoe UI" pitchFamily="34" charset="0"/>
              <a:cs typeface="Segoe UI" pitchFamily="34" charset="0"/>
            </a:endParaRPr>
          </a:p>
        </p:txBody>
      </p:sp>
      <p:sp>
        <p:nvSpPr>
          <p:cNvPr id="2" name="Title 1"/>
          <p:cNvSpPr>
            <a:spLocks noGrp="1"/>
          </p:cNvSpPr>
          <p:nvPr>
            <p:ph type="title"/>
          </p:nvPr>
        </p:nvSpPr>
        <p:spPr/>
        <p:txBody>
          <a:bodyPr/>
          <a:lstStyle/>
          <a:p>
            <a:r>
              <a:rPr lang="en-US" smtClean="0"/>
              <a:t>Model-View-Controller with Angular</a:t>
            </a:r>
            <a:endParaRPr lang="en-US" dirty="0"/>
          </a:p>
        </p:txBody>
      </p:sp>
      <p:sp>
        <p:nvSpPr>
          <p:cNvPr id="10" name="Content Placeholder 9"/>
          <p:cNvSpPr>
            <a:spLocks noGrp="1"/>
          </p:cNvSpPr>
          <p:nvPr>
            <p:ph idx="1"/>
          </p:nvPr>
        </p:nvSpPr>
        <p:spPr/>
        <p:txBody>
          <a:bodyPr/>
          <a:lstStyle/>
          <a:p>
            <a:r>
              <a:rPr lang="en-US" sz="3200" dirty="0" smtClean="0"/>
              <a:t>Model</a:t>
            </a:r>
          </a:p>
          <a:p>
            <a:pPr lvl="1"/>
            <a:r>
              <a:rPr lang="en-US" sz="2000" dirty="0" smtClean="0"/>
              <a:t>Special variable $scope</a:t>
            </a:r>
          </a:p>
          <a:p>
            <a:pPr lvl="1"/>
            <a:r>
              <a:rPr lang="en-US" sz="2000" dirty="0" smtClean="0"/>
              <a:t>Analogous to MVC5 “</a:t>
            </a:r>
            <a:r>
              <a:rPr lang="en-US" sz="2000" dirty="0" err="1" smtClean="0"/>
              <a:t>ViewBag</a:t>
            </a:r>
            <a:r>
              <a:rPr lang="en-US" sz="2000" dirty="0" smtClean="0"/>
              <a:t>”</a:t>
            </a:r>
          </a:p>
          <a:p>
            <a:r>
              <a:rPr lang="en-US" sz="3200" dirty="0" smtClean="0"/>
              <a:t>Views</a:t>
            </a:r>
          </a:p>
          <a:p>
            <a:pPr lvl="1"/>
            <a:r>
              <a:rPr lang="en-US" sz="2000" dirty="0" smtClean="0"/>
              <a:t>HTML pages utilizing data binding</a:t>
            </a:r>
          </a:p>
          <a:p>
            <a:r>
              <a:rPr lang="en-US" sz="3200" dirty="0" smtClean="0"/>
              <a:t>Controllers</a:t>
            </a:r>
          </a:p>
          <a:p>
            <a:pPr lvl="1"/>
            <a:r>
              <a:rPr lang="en-US" sz="2000" dirty="0" smtClean="0"/>
              <a:t>JavaScript modules</a:t>
            </a:r>
          </a:p>
          <a:p>
            <a:endParaRPr lang="en-US" sz="3200" dirty="0"/>
          </a:p>
        </p:txBody>
      </p:sp>
      <p:sp>
        <p:nvSpPr>
          <p:cNvPr id="5" name="Rounded Rectangle 4"/>
          <p:cNvSpPr/>
          <p:nvPr/>
        </p:nvSpPr>
        <p:spPr bwMode="auto">
          <a:xfrm>
            <a:off x="4571025" y="5409404"/>
            <a:ext cx="2846467" cy="802610"/>
          </a:xfrm>
          <a:prstGeom prst="roundRect">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390" tIns="107513" rIns="134390" bIns="107513" numCol="1" spcCol="0" rtlCol="0" fromWordArt="0" anchor="t" anchorCtr="0" forceAA="0" compatLnSpc="1">
            <a:prstTxWarp prst="textNoShape">
              <a:avLst/>
            </a:prstTxWarp>
            <a:noAutofit/>
          </a:bodyPr>
          <a:lstStyle/>
          <a:p>
            <a:pPr algn="ctr" defTabSz="685244" fontAlgn="base">
              <a:lnSpc>
                <a:spcPct val="90000"/>
              </a:lnSpc>
              <a:spcBef>
                <a:spcPct val="0"/>
              </a:spcBef>
              <a:spcAft>
                <a:spcPct val="0"/>
              </a:spcAft>
            </a:pPr>
            <a:r>
              <a:rPr lang="en-US" sz="1764" dirty="0">
                <a:gradFill>
                  <a:gsLst>
                    <a:gs pos="0">
                      <a:srgbClr val="FFFFFF"/>
                    </a:gs>
                    <a:gs pos="100000">
                      <a:srgbClr val="FFFFFF"/>
                    </a:gs>
                  </a:gsLst>
                  <a:lin ang="5400000" scaled="0"/>
                </a:gradFill>
                <a:ea typeface="Segoe UI" pitchFamily="34" charset="0"/>
                <a:cs typeface="Segoe UI" pitchFamily="34" charset="0"/>
              </a:rPr>
              <a:t>Model</a:t>
            </a:r>
          </a:p>
        </p:txBody>
      </p:sp>
      <p:sp>
        <p:nvSpPr>
          <p:cNvPr id="6" name="Flowchart: Magnetic Disk 5"/>
          <p:cNvSpPr/>
          <p:nvPr/>
        </p:nvSpPr>
        <p:spPr bwMode="auto">
          <a:xfrm>
            <a:off x="8350761" y="3869511"/>
            <a:ext cx="1726545" cy="905270"/>
          </a:xfrm>
          <a:prstGeom prst="flowChartMagneticDisk">
            <a:avLst/>
          </a:prstGeom>
          <a:solidFill>
            <a:schemeClr val="accent1"/>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390" tIns="107513" rIns="134390" bIns="107513" numCol="1" spcCol="0" rtlCol="0" fromWordArt="0" anchor="t" anchorCtr="0" forceAA="0" compatLnSpc="1">
            <a:prstTxWarp prst="textNoShape">
              <a:avLst/>
            </a:prstTxWarp>
            <a:noAutofit/>
          </a:bodyPr>
          <a:lstStyle/>
          <a:p>
            <a:pPr algn="ctr" defTabSz="685244" fontAlgn="base">
              <a:lnSpc>
                <a:spcPct val="90000"/>
              </a:lnSpc>
              <a:spcBef>
                <a:spcPct val="0"/>
              </a:spcBef>
              <a:spcAft>
                <a:spcPct val="0"/>
              </a:spcAft>
            </a:pPr>
            <a:r>
              <a:rPr lang="en-US" sz="1764" dirty="0">
                <a:gradFill>
                  <a:gsLst>
                    <a:gs pos="0">
                      <a:srgbClr val="FFFFFF"/>
                    </a:gs>
                    <a:gs pos="100000">
                      <a:srgbClr val="FFFFFF"/>
                    </a:gs>
                  </a:gsLst>
                  <a:lin ang="5400000" scaled="0"/>
                </a:gradFill>
                <a:ea typeface="Segoe UI" pitchFamily="34" charset="0"/>
                <a:cs typeface="Segoe UI" pitchFamily="34" charset="0"/>
              </a:rPr>
              <a:t>Data</a:t>
            </a:r>
          </a:p>
        </p:txBody>
      </p:sp>
      <p:sp>
        <p:nvSpPr>
          <p:cNvPr id="7" name="Left-Right Arrow 6"/>
          <p:cNvSpPr/>
          <p:nvPr/>
        </p:nvSpPr>
        <p:spPr bwMode="auto">
          <a:xfrm>
            <a:off x="7417492" y="4177491"/>
            <a:ext cx="933267" cy="289313"/>
          </a:xfrm>
          <a:prstGeom prst="leftRightArrow">
            <a:avLst/>
          </a:prstGeom>
          <a:solidFill>
            <a:schemeClr val="accent2">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390" tIns="107513" rIns="134390" bIns="107513" numCol="1" spcCol="0" rtlCol="0" fromWordArt="0" anchor="t" anchorCtr="0" forceAA="0" compatLnSpc="1">
            <a:prstTxWarp prst="textNoShape">
              <a:avLst/>
            </a:prstTxWarp>
            <a:noAutofit/>
          </a:bodyPr>
          <a:lstStyle/>
          <a:p>
            <a:pPr algn="ctr" defTabSz="685244" fontAlgn="base">
              <a:lnSpc>
                <a:spcPct val="90000"/>
              </a:lnSpc>
              <a:spcBef>
                <a:spcPct val="0"/>
              </a:spcBef>
              <a:spcAft>
                <a:spcPct val="0"/>
              </a:spcAft>
            </a:pPr>
            <a:endParaRPr lang="en-US" sz="1764" dirty="0">
              <a:gradFill>
                <a:gsLst>
                  <a:gs pos="0">
                    <a:srgbClr val="FFFFFF"/>
                  </a:gs>
                  <a:gs pos="100000">
                    <a:srgbClr val="FFFFFF"/>
                  </a:gs>
                </a:gsLst>
                <a:lin ang="5400000" scaled="0"/>
              </a:gradFill>
              <a:ea typeface="Segoe UI" pitchFamily="34" charset="0"/>
              <a:cs typeface="Segoe UI" pitchFamily="34" charset="0"/>
            </a:endParaRPr>
          </a:p>
        </p:txBody>
      </p:sp>
      <p:sp>
        <p:nvSpPr>
          <p:cNvPr id="9" name="Down Arrow 8"/>
          <p:cNvSpPr/>
          <p:nvPr/>
        </p:nvSpPr>
        <p:spPr bwMode="auto">
          <a:xfrm>
            <a:off x="5865403" y="4924104"/>
            <a:ext cx="317311" cy="485299"/>
          </a:xfrm>
          <a:prstGeom prst="downArrow">
            <a:avLst/>
          </a:prstGeom>
          <a:solidFill>
            <a:schemeClr val="accent2">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390" tIns="107513" rIns="134390" bIns="107513" numCol="1" spcCol="0" rtlCol="0" fromWordArt="0" anchor="t" anchorCtr="0" forceAA="0" compatLnSpc="1">
            <a:prstTxWarp prst="textNoShape">
              <a:avLst/>
            </a:prstTxWarp>
            <a:noAutofit/>
          </a:bodyPr>
          <a:lstStyle/>
          <a:p>
            <a:pPr algn="ctr" defTabSz="685244" fontAlgn="base">
              <a:lnSpc>
                <a:spcPct val="90000"/>
              </a:lnSpc>
              <a:spcBef>
                <a:spcPct val="0"/>
              </a:spcBef>
              <a:spcAft>
                <a:spcPct val="0"/>
              </a:spcAft>
            </a:pPr>
            <a:endParaRPr lang="en-US" sz="1764" dirty="0">
              <a:gradFill>
                <a:gsLst>
                  <a:gs pos="0">
                    <a:srgbClr val="FFFFFF"/>
                  </a:gs>
                  <a:gs pos="100000">
                    <a:srgbClr val="FFFFFF"/>
                  </a:gs>
                </a:gsLst>
                <a:lin ang="5400000" scaled="0"/>
              </a:gradFill>
              <a:ea typeface="Segoe UI" pitchFamily="34" charset="0"/>
              <a:cs typeface="Segoe UI" pitchFamily="34" charset="0"/>
            </a:endParaRPr>
          </a:p>
        </p:txBody>
      </p:sp>
      <p:sp>
        <p:nvSpPr>
          <p:cNvPr id="12" name="Left-Right Arrow 11"/>
          <p:cNvSpPr/>
          <p:nvPr/>
        </p:nvSpPr>
        <p:spPr bwMode="auto">
          <a:xfrm>
            <a:off x="3749750" y="4326814"/>
            <a:ext cx="821275" cy="289313"/>
          </a:xfrm>
          <a:prstGeom prst="leftRightArrow">
            <a:avLst/>
          </a:prstGeom>
          <a:solidFill>
            <a:schemeClr val="accent2">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390" tIns="107513" rIns="134390" bIns="107513" numCol="1" spcCol="0" rtlCol="0" fromWordArt="0" anchor="t" anchorCtr="0" forceAA="0" compatLnSpc="1">
            <a:prstTxWarp prst="textNoShape">
              <a:avLst/>
            </a:prstTxWarp>
            <a:noAutofit/>
          </a:bodyPr>
          <a:lstStyle/>
          <a:p>
            <a:pPr algn="ctr" defTabSz="685244" fontAlgn="base">
              <a:lnSpc>
                <a:spcPct val="90000"/>
              </a:lnSpc>
              <a:spcBef>
                <a:spcPct val="0"/>
              </a:spcBef>
              <a:spcAft>
                <a:spcPct val="0"/>
              </a:spcAft>
            </a:pPr>
            <a:endParaRPr lang="en-US" sz="1764" dirty="0">
              <a:gradFill>
                <a:gsLst>
                  <a:gs pos="0">
                    <a:srgbClr val="FFFFFF"/>
                  </a:gs>
                  <a:gs pos="100000">
                    <a:srgbClr val="FFFFFF"/>
                  </a:gs>
                </a:gsLst>
                <a:lin ang="5400000" scaled="0"/>
              </a:gradFill>
              <a:ea typeface="Segoe UI" pitchFamily="34" charset="0"/>
              <a:cs typeface="Segoe UI" pitchFamily="34" charset="0"/>
            </a:endParaRPr>
          </a:p>
        </p:txBody>
      </p:sp>
      <p:sp>
        <p:nvSpPr>
          <p:cNvPr id="8" name="TextBox 7"/>
          <p:cNvSpPr txBox="1"/>
          <p:nvPr/>
        </p:nvSpPr>
        <p:spPr>
          <a:xfrm>
            <a:off x="3859036" y="4336051"/>
            <a:ext cx="633252" cy="264903"/>
          </a:xfrm>
          <a:prstGeom prst="rect">
            <a:avLst/>
          </a:prstGeom>
          <a:noFill/>
        </p:spPr>
        <p:txBody>
          <a:bodyPr wrap="none" rtlCol="0">
            <a:spAutoFit/>
          </a:bodyPr>
          <a:lstStyle/>
          <a:p>
            <a:r>
              <a:rPr lang="en-US" sz="1100" dirty="0">
                <a:ea typeface="Segoe UI" pitchFamily="34" charset="0"/>
                <a:cs typeface="Segoe UI" pitchFamily="34" charset="0"/>
              </a:rPr>
              <a:t>$scope</a:t>
            </a:r>
            <a:endParaRPr lang="en-US" sz="1836" dirty="0">
              <a:ea typeface="Segoe UI" pitchFamily="34" charset="0"/>
              <a:cs typeface="Segoe UI" pitchFamily="34" charset="0"/>
            </a:endParaRPr>
          </a:p>
        </p:txBody>
      </p:sp>
    </p:spTree>
    <p:extLst>
      <p:ext uri="{BB962C8B-B14F-4D97-AF65-F5344CB8AC3E}">
        <p14:creationId xmlns:p14="http://schemas.microsoft.com/office/powerpoint/2010/main" val="419603547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Understanding $scope</a:t>
            </a:r>
            <a:endParaRPr lang="en-US" dirty="0"/>
          </a:p>
        </p:txBody>
      </p:sp>
      <p:sp>
        <p:nvSpPr>
          <p:cNvPr id="3" name="Content Placeholder 2"/>
          <p:cNvSpPr>
            <a:spLocks noGrp="1"/>
          </p:cNvSpPr>
          <p:nvPr>
            <p:ph idx="1"/>
          </p:nvPr>
        </p:nvSpPr>
        <p:spPr/>
        <p:txBody>
          <a:bodyPr/>
          <a:lstStyle/>
          <a:p>
            <a:r>
              <a:rPr lang="en-US" smtClean="0"/>
              <a:t>$scope is the ViewModel in AngularJS</a:t>
            </a:r>
          </a:p>
          <a:p>
            <a:pPr lvl="1"/>
            <a:r>
              <a:rPr lang="en-US" smtClean="0"/>
              <a:t>Allows for the attachment of properties</a:t>
            </a:r>
          </a:p>
          <a:p>
            <a:pPr lvl="1"/>
            <a:r>
              <a:rPr lang="en-US" smtClean="0"/>
              <a:t>Controller populates the $scope</a:t>
            </a:r>
          </a:p>
          <a:p>
            <a:pPr lvl="1"/>
            <a:r>
              <a:rPr lang="en-US" smtClean="0"/>
              <a:t>Transferred from the Controller to the View</a:t>
            </a:r>
          </a:p>
          <a:p>
            <a:pPr lvl="1"/>
            <a:r>
              <a:rPr lang="en-US" smtClean="0"/>
              <a:t>View binds to the properties </a:t>
            </a:r>
          </a:p>
          <a:p>
            <a:pPr lvl="1"/>
            <a:endParaRPr lang="en-US" dirty="0" smtClean="0"/>
          </a:p>
        </p:txBody>
      </p:sp>
    </p:spTree>
    <p:extLst>
      <p:ext uri="{BB962C8B-B14F-4D97-AF65-F5344CB8AC3E}">
        <p14:creationId xmlns:p14="http://schemas.microsoft.com/office/powerpoint/2010/main" val="1640530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Understanding Modules</a:t>
            </a:r>
            <a:endParaRPr lang="en-US" dirty="0"/>
          </a:p>
        </p:txBody>
      </p:sp>
      <p:sp>
        <p:nvSpPr>
          <p:cNvPr id="6" name="Content Placeholder 5"/>
          <p:cNvSpPr>
            <a:spLocks noGrp="1"/>
          </p:cNvSpPr>
          <p:nvPr>
            <p:ph idx="1"/>
          </p:nvPr>
        </p:nvSpPr>
        <p:spPr/>
        <p:txBody>
          <a:bodyPr/>
          <a:lstStyle/>
          <a:p>
            <a:r>
              <a:rPr lang="en-US" dirty="0" smtClean="0"/>
              <a:t>A container for the components of the app</a:t>
            </a:r>
          </a:p>
          <a:p>
            <a:pPr lvl="1"/>
            <a:r>
              <a:rPr lang="en-US" dirty="0" smtClean="0"/>
              <a:t>Declare a new module when app starts</a:t>
            </a:r>
          </a:p>
          <a:p>
            <a:pPr lvl="1"/>
            <a:r>
              <a:rPr lang="en-US" dirty="0" smtClean="0"/>
              <a:t>Add a related directive to the HTML page</a:t>
            </a:r>
          </a:p>
          <a:p>
            <a:pPr lvl="1"/>
            <a:r>
              <a:rPr lang="en-US" dirty="0" smtClean="0"/>
              <a:t>New components like controllers and services can be added dynamically to the module</a:t>
            </a:r>
            <a:endParaRPr lang="en-US" dirty="0"/>
          </a:p>
        </p:txBody>
      </p:sp>
      <p:sp>
        <p:nvSpPr>
          <p:cNvPr id="4" name="TextBox 3"/>
          <p:cNvSpPr txBox="1"/>
          <p:nvPr/>
        </p:nvSpPr>
        <p:spPr>
          <a:xfrm>
            <a:off x="2819131" y="4114524"/>
            <a:ext cx="3967753" cy="1131079"/>
          </a:xfrm>
          <a:prstGeom prst="rect">
            <a:avLst/>
          </a:prstGeom>
          <a:noFill/>
        </p:spPr>
        <p:txBody>
          <a:bodyPr wrap="none" rtlCol="0">
            <a:spAutoFit/>
          </a:bodyPr>
          <a:lstStyle/>
          <a:p>
            <a:r>
              <a:rPr lang="en-US" sz="1350" dirty="0">
                <a:solidFill>
                  <a:srgbClr val="00B050"/>
                </a:solidFill>
                <a:latin typeface="Consolas" panose="020B0609020204030204" pitchFamily="49" charset="0"/>
                <a:cs typeface="Consolas" panose="020B0609020204030204" pitchFamily="49" charset="0"/>
              </a:rPr>
              <a:t>//module</a:t>
            </a:r>
          </a:p>
          <a:p>
            <a:r>
              <a:rPr lang="en-US" sz="1350" dirty="0" err="1">
                <a:solidFill>
                  <a:srgbClr val="00B0F0"/>
                </a:solidFill>
                <a:latin typeface="Consolas" panose="020B0609020204030204" pitchFamily="49" charset="0"/>
                <a:cs typeface="Consolas" panose="020B0609020204030204" pitchFamily="49" charset="0"/>
              </a:rPr>
              <a:t>var</a:t>
            </a:r>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myapp</a:t>
            </a:r>
            <a:r>
              <a:rPr lang="en-US" sz="1350" dirty="0">
                <a:latin typeface="Consolas" panose="020B0609020204030204" pitchFamily="49" charset="0"/>
                <a:cs typeface="Consolas" panose="020B0609020204030204" pitchFamily="49" charset="0"/>
              </a:rPr>
              <a:t> = </a:t>
            </a:r>
            <a:r>
              <a:rPr lang="en-US" sz="1350" dirty="0" err="1">
                <a:latin typeface="Consolas" panose="020B0609020204030204" pitchFamily="49" charset="0"/>
                <a:cs typeface="Consolas" panose="020B0609020204030204" pitchFamily="49" charset="0"/>
              </a:rPr>
              <a:t>angular.module</a:t>
            </a:r>
            <a:r>
              <a:rPr lang="en-US" sz="1350" dirty="0">
                <a:latin typeface="Consolas" panose="020B0609020204030204" pitchFamily="49" charset="0"/>
                <a:cs typeface="Consolas" panose="020B0609020204030204" pitchFamily="49" charset="0"/>
              </a:rPr>
              <a:t>(</a:t>
            </a:r>
            <a:r>
              <a:rPr lang="en-US" sz="1350" dirty="0">
                <a:solidFill>
                  <a:srgbClr val="FF0000"/>
                </a:solidFill>
                <a:latin typeface="Consolas" panose="020B0609020204030204" pitchFamily="49" charset="0"/>
                <a:cs typeface="Consolas" panose="020B0609020204030204" pitchFamily="49" charset="0"/>
              </a:rPr>
              <a:t>"</a:t>
            </a:r>
            <a:r>
              <a:rPr lang="en-US" sz="1350" dirty="0" err="1">
                <a:solidFill>
                  <a:srgbClr val="FF0000"/>
                </a:solidFill>
                <a:latin typeface="Consolas" panose="020B0609020204030204" pitchFamily="49" charset="0"/>
                <a:cs typeface="Consolas" panose="020B0609020204030204" pitchFamily="49" charset="0"/>
              </a:rPr>
              <a:t>MyApp</a:t>
            </a:r>
            <a:r>
              <a:rPr lang="en-US" sz="1350" dirty="0">
                <a:solidFill>
                  <a:srgbClr val="FF000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 []);</a:t>
            </a:r>
          </a:p>
          <a:p>
            <a:endParaRPr lang="en-US" sz="1350" dirty="0">
              <a:latin typeface="Consolas" panose="020B0609020204030204" pitchFamily="49" charset="0"/>
              <a:cs typeface="Consolas" panose="020B0609020204030204" pitchFamily="49" charset="0"/>
            </a:endParaRPr>
          </a:p>
          <a:p>
            <a:r>
              <a:rPr lang="en-US" sz="1350" dirty="0">
                <a:solidFill>
                  <a:srgbClr val="00B050"/>
                </a:solidFill>
                <a:latin typeface="Consolas" panose="020B0609020204030204" pitchFamily="49" charset="0"/>
                <a:cs typeface="Consolas" panose="020B0609020204030204" pitchFamily="49" charset="0"/>
              </a:rPr>
              <a:t>&lt;!-- html --&gt;</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data-ng-app</a:t>
            </a:r>
            <a:r>
              <a:rPr lang="en-US" sz="1350" dirty="0">
                <a:latin typeface="Consolas" panose="020B0609020204030204" pitchFamily="49" charset="0"/>
                <a:cs typeface="Consolas" panose="020B0609020204030204" pitchFamily="49" charset="0"/>
              </a:rPr>
              <a:t> = </a:t>
            </a:r>
            <a:r>
              <a:rPr lang="en-US" sz="1350" dirty="0">
                <a:solidFill>
                  <a:srgbClr val="00B0F0"/>
                </a:solidFill>
                <a:latin typeface="Consolas" panose="020B0609020204030204" pitchFamily="49" charset="0"/>
                <a:cs typeface="Consolas" panose="020B0609020204030204" pitchFamily="49" charset="0"/>
              </a:rPr>
              <a:t>"</a:t>
            </a:r>
            <a:r>
              <a:rPr lang="en-US" sz="1350" dirty="0" err="1">
                <a:solidFill>
                  <a:srgbClr val="00B0F0"/>
                </a:solidFill>
                <a:latin typeface="Consolas" panose="020B0609020204030204" pitchFamily="49" charset="0"/>
                <a:cs typeface="Consolas" panose="020B0609020204030204" pitchFamily="49" charset="0"/>
              </a:rPr>
              <a:t>MyApp</a:t>
            </a:r>
            <a:r>
              <a:rPr lang="en-US" sz="1350" dirty="0">
                <a:solidFill>
                  <a:srgbClr val="00B0F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&gt;</a:t>
            </a:r>
          </a:p>
        </p:txBody>
      </p:sp>
      <p:sp>
        <p:nvSpPr>
          <p:cNvPr id="5" name="Line Callout 1 4"/>
          <p:cNvSpPr/>
          <p:nvPr/>
        </p:nvSpPr>
        <p:spPr>
          <a:xfrm>
            <a:off x="6703767" y="5180895"/>
            <a:ext cx="2970605" cy="609355"/>
          </a:xfrm>
          <a:prstGeom prst="borderCallout1">
            <a:avLst>
              <a:gd name="adj1" fmla="val 18750"/>
              <a:gd name="adj2" fmla="val -8333"/>
              <a:gd name="adj3" fmla="val -96934"/>
              <a:gd name="adj4" fmla="val -974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Reference dependent modules here</a:t>
            </a:r>
          </a:p>
        </p:txBody>
      </p:sp>
    </p:spTree>
    <p:extLst>
      <p:ext uri="{BB962C8B-B14F-4D97-AF65-F5344CB8AC3E}">
        <p14:creationId xmlns:p14="http://schemas.microsoft.com/office/powerpoint/2010/main" val="28988144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Controllers</a:t>
            </a:r>
            <a:endParaRPr lang="en-US" dirty="0"/>
          </a:p>
        </p:txBody>
      </p:sp>
      <p:sp>
        <p:nvSpPr>
          <p:cNvPr id="5" name="Content Placeholder 4"/>
          <p:cNvSpPr>
            <a:spLocks noGrp="1"/>
          </p:cNvSpPr>
          <p:nvPr>
            <p:ph idx="1"/>
          </p:nvPr>
        </p:nvSpPr>
        <p:spPr/>
        <p:txBody>
          <a:bodyPr/>
          <a:lstStyle/>
          <a:p>
            <a:pPr>
              <a:buFont typeface="Wingdings" panose="05000000000000000000" pitchFamily="2" charset="2"/>
              <a:buChar char="§"/>
            </a:pPr>
            <a:r>
              <a:rPr lang="en-US" dirty="0"/>
              <a:t>Controllers are JavaScript functions</a:t>
            </a:r>
          </a:p>
          <a:p>
            <a:pPr>
              <a:buFont typeface="Wingdings" panose="05000000000000000000" pitchFamily="2" charset="2"/>
              <a:buChar char="§"/>
            </a:pPr>
            <a:r>
              <a:rPr lang="en-US" dirty="0"/>
              <a:t>Controllers set properties on the $scope</a:t>
            </a:r>
          </a:p>
          <a:p>
            <a:pPr>
              <a:buFont typeface="Wingdings" panose="05000000000000000000" pitchFamily="2" charset="2"/>
              <a:buChar char="§"/>
            </a:pPr>
            <a:r>
              <a:rPr lang="en-US" dirty="0"/>
              <a:t>Created using a Module</a:t>
            </a:r>
          </a:p>
          <a:p>
            <a:pPr>
              <a:buFont typeface="Wingdings" panose="05000000000000000000" pitchFamily="2" charset="2"/>
              <a:buChar char="§"/>
            </a:pPr>
            <a:r>
              <a:rPr lang="en-US" dirty="0"/>
              <a:t>Angular “injects” the $scope into the Controller </a:t>
            </a:r>
          </a:p>
        </p:txBody>
      </p:sp>
      <p:sp>
        <p:nvSpPr>
          <p:cNvPr id="4" name="TextBox 3"/>
          <p:cNvSpPr txBox="1"/>
          <p:nvPr/>
        </p:nvSpPr>
        <p:spPr>
          <a:xfrm>
            <a:off x="2285945" y="3886017"/>
            <a:ext cx="7312258" cy="2422445"/>
          </a:xfrm>
          <a:prstGeom prst="rect">
            <a:avLst/>
          </a:prstGeom>
          <a:noFill/>
        </p:spPr>
        <p:txBody>
          <a:bodyPr wrap="square" rtlCol="0">
            <a:spAutoFit/>
          </a:bodyPr>
          <a:lstStyle/>
          <a:p>
            <a:r>
              <a:rPr lang="en-US" sz="1350" dirty="0">
                <a:solidFill>
                  <a:srgbClr val="00B050"/>
                </a:solidFill>
                <a:latin typeface="Consolas" panose="020B0609020204030204" pitchFamily="49" charset="0"/>
                <a:cs typeface="Consolas" panose="020B0609020204030204" pitchFamily="49" charset="0"/>
              </a:rPr>
              <a:t>//controller</a:t>
            </a:r>
          </a:p>
          <a:p>
            <a:r>
              <a:rPr lang="en-US" sz="1350" dirty="0" err="1">
                <a:latin typeface="Consolas" panose="020B0609020204030204" pitchFamily="49" charset="0"/>
                <a:cs typeface="Consolas" panose="020B0609020204030204" pitchFamily="49" charset="0"/>
              </a:rPr>
              <a:t>myapp.controller</a:t>
            </a:r>
            <a:r>
              <a:rPr lang="en-US" sz="1350" dirty="0">
                <a:latin typeface="Consolas" panose="020B0609020204030204" pitchFamily="49" charset="0"/>
                <a:cs typeface="Consolas" panose="020B0609020204030204" pitchFamily="49" charset="0"/>
              </a:rPr>
              <a:t>(</a:t>
            </a:r>
            <a:r>
              <a:rPr lang="en-US" sz="1350" dirty="0">
                <a:solidFill>
                  <a:srgbClr val="FF0000"/>
                </a:solidFill>
                <a:latin typeface="Consolas" panose="020B0609020204030204" pitchFamily="49" charset="0"/>
                <a:cs typeface="Consolas" panose="020B0609020204030204" pitchFamily="49" charset="0"/>
              </a:rPr>
              <a:t>"</a:t>
            </a:r>
            <a:r>
              <a:rPr lang="en-US" sz="1350" dirty="0" err="1">
                <a:solidFill>
                  <a:srgbClr val="FF0000"/>
                </a:solidFill>
                <a:latin typeface="Consolas" panose="020B0609020204030204" pitchFamily="49" charset="0"/>
                <a:cs typeface="Consolas" panose="020B0609020204030204" pitchFamily="49" charset="0"/>
              </a:rPr>
              <a:t>welcomeCtrl</a:t>
            </a:r>
            <a:r>
              <a:rPr lang="en-US" sz="1350" dirty="0">
                <a:solidFill>
                  <a:srgbClr val="FF000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"$scope"</a:t>
            </a:r>
            <a:r>
              <a:rPr lang="en-US" sz="1350" dirty="0">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    </a:t>
            </a:r>
            <a:r>
              <a:rPr lang="en-US" sz="1350" dirty="0">
                <a:solidFill>
                  <a:srgbClr val="00B0F0"/>
                </a:solidFill>
                <a:latin typeface="Consolas" panose="020B0609020204030204" pitchFamily="49" charset="0"/>
                <a:cs typeface="Consolas" panose="020B0609020204030204" pitchFamily="49" charset="0"/>
              </a:rPr>
              <a:t>function</a:t>
            </a:r>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welcomeCtrl</a:t>
            </a:r>
            <a:r>
              <a:rPr lang="en-US" sz="1350" dirty="0">
                <a:latin typeface="Consolas" panose="020B0609020204030204" pitchFamily="49" charset="0"/>
                <a:cs typeface="Consolas" panose="020B0609020204030204" pitchFamily="49" charset="0"/>
              </a:rPr>
              <a:t>($scope) {</a:t>
            </a:r>
          </a:p>
          <a:p>
            <a:r>
              <a:rPr lang="en-US" sz="1350" dirty="0">
                <a:latin typeface="Consolas" panose="020B0609020204030204" pitchFamily="49" charset="0"/>
                <a:cs typeface="Consolas" panose="020B0609020204030204" pitchFamily="49" charset="0"/>
              </a:rPr>
              <a:t>        </a:t>
            </a:r>
            <a:r>
              <a:rPr lang="en-US" sz="1350" dirty="0">
                <a:solidFill>
                  <a:srgbClr val="00B050"/>
                </a:solidFill>
                <a:latin typeface="Consolas" panose="020B0609020204030204" pitchFamily="49" charset="0"/>
                <a:cs typeface="Consolas" panose="020B0609020204030204" pitchFamily="49" charset="0"/>
              </a:rPr>
              <a:t>//</a:t>
            </a:r>
            <a:r>
              <a:rPr lang="en-US" sz="1350" dirty="0" err="1">
                <a:solidFill>
                  <a:srgbClr val="00B050"/>
                </a:solidFill>
                <a:latin typeface="Consolas" panose="020B0609020204030204" pitchFamily="49" charset="0"/>
                <a:cs typeface="Consolas" panose="020B0609020204030204" pitchFamily="49" charset="0"/>
              </a:rPr>
              <a:t>ViewModel</a:t>
            </a:r>
            <a:endParaRPr lang="en-US" sz="1350" dirty="0">
              <a:solidFill>
                <a:srgbClr val="00B050"/>
              </a:solidFill>
              <a:latin typeface="Consolas" panose="020B0609020204030204" pitchFamily="49" charset="0"/>
              <a:cs typeface="Consolas" panose="020B0609020204030204" pitchFamily="49" charset="0"/>
            </a:endParaRPr>
          </a:p>
          <a:p>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scope.welcomeMessage</a:t>
            </a:r>
            <a:r>
              <a:rPr lang="en-US" sz="1350" dirty="0">
                <a:latin typeface="Consolas" panose="020B0609020204030204" pitchFamily="49" charset="0"/>
                <a:cs typeface="Consolas" panose="020B0609020204030204" pitchFamily="49" charset="0"/>
              </a:rPr>
              <a:t> = </a:t>
            </a:r>
            <a:r>
              <a:rPr lang="en-US" sz="1350" dirty="0">
                <a:solidFill>
                  <a:srgbClr val="FF0000"/>
                </a:solidFill>
                <a:latin typeface="Consolas" panose="020B0609020204030204" pitchFamily="49" charset="0"/>
                <a:cs typeface="Consolas" panose="020B0609020204030204" pitchFamily="49" charset="0"/>
              </a:rPr>
              <a:t>"Hi"</a:t>
            </a:r>
            <a:r>
              <a:rPr lang="en-US" sz="1350" dirty="0">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a:t>
            </a:r>
          </a:p>
          <a:p>
            <a:endParaRPr lang="en-US" sz="1350" dirty="0">
              <a:latin typeface="Consolas" panose="020B0609020204030204" pitchFamily="49" charset="0"/>
              <a:cs typeface="Consolas" panose="020B0609020204030204" pitchFamily="49" charset="0"/>
            </a:endParaRPr>
          </a:p>
          <a:p>
            <a:r>
              <a:rPr lang="en-US" sz="1350" dirty="0">
                <a:solidFill>
                  <a:srgbClr val="00B050"/>
                </a:solidFill>
                <a:latin typeface="Consolas" panose="020B0609020204030204" pitchFamily="49" charset="0"/>
                <a:cs typeface="Consolas" panose="020B0609020204030204" pitchFamily="49" charset="0"/>
              </a:rPr>
              <a:t>&lt;!-- html --&gt;</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data-ng-controller</a:t>
            </a:r>
            <a:r>
              <a:rPr lang="en-US" sz="1350" dirty="0">
                <a:latin typeface="Consolas" panose="020B0609020204030204" pitchFamily="49" charset="0"/>
                <a:cs typeface="Consolas" panose="020B0609020204030204" pitchFamily="49" charset="0"/>
              </a:rPr>
              <a:t>=</a:t>
            </a:r>
            <a:r>
              <a:rPr lang="en-US" sz="1350" dirty="0">
                <a:solidFill>
                  <a:srgbClr val="00B0F0"/>
                </a:solidFill>
                <a:latin typeface="Consolas" panose="020B0609020204030204" pitchFamily="49" charset="0"/>
                <a:cs typeface="Consolas" panose="020B0609020204030204" pitchFamily="49" charset="0"/>
              </a:rPr>
              <a:t>"</a:t>
            </a:r>
            <a:r>
              <a:rPr lang="en-US" sz="1350" dirty="0" err="1">
                <a:solidFill>
                  <a:srgbClr val="00B0F0"/>
                </a:solidFill>
                <a:latin typeface="Consolas" panose="020B0609020204030204" pitchFamily="49" charset="0"/>
                <a:cs typeface="Consolas" panose="020B0609020204030204" pitchFamily="49" charset="0"/>
              </a:rPr>
              <a:t>welcomeCtrl</a:t>
            </a:r>
            <a:r>
              <a:rPr lang="en-US" sz="1350" dirty="0">
                <a:solidFill>
                  <a:srgbClr val="00B0F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&gt;{{</a:t>
            </a:r>
            <a:r>
              <a:rPr lang="en-US" sz="1350" dirty="0" err="1">
                <a:latin typeface="Consolas" panose="020B0609020204030204" pitchFamily="49" charset="0"/>
                <a:cs typeface="Consolas" panose="020B0609020204030204" pitchFamily="49" charset="0"/>
              </a:rPr>
              <a:t>welcomeMessage</a:t>
            </a:r>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a:p>
            <a:endParaRPr lang="en-US" sz="135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1586077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Routes</a:t>
            </a:r>
            <a:endParaRPr lang="en-US" dirty="0"/>
          </a:p>
        </p:txBody>
      </p:sp>
      <p:sp>
        <p:nvSpPr>
          <p:cNvPr id="3" name="Content Placeholder 2"/>
          <p:cNvSpPr>
            <a:spLocks noGrp="1"/>
          </p:cNvSpPr>
          <p:nvPr>
            <p:ph idx="1"/>
          </p:nvPr>
        </p:nvSpPr>
        <p:spPr/>
        <p:txBody>
          <a:bodyPr/>
          <a:lstStyle/>
          <a:p>
            <a:r>
              <a:rPr lang="en-US" smtClean="0"/>
              <a:t> Used for loading different partial views in a SPA</a:t>
            </a:r>
          </a:p>
          <a:p>
            <a:r>
              <a:rPr lang="en-US" smtClean="0"/>
              <a:t>Angular manages history automatically</a:t>
            </a:r>
          </a:p>
          <a:p>
            <a:r>
              <a:rPr lang="en-US" smtClean="0"/>
              <a:t>HTML chunks make up the partial views</a:t>
            </a:r>
          </a:p>
          <a:p>
            <a:pPr lvl="1"/>
            <a:r>
              <a:rPr lang="en-US" smtClean="0"/>
              <a:t>Views can be embedded as a script template in the SPA</a:t>
            </a:r>
          </a:p>
          <a:p>
            <a:pPr lvl="1"/>
            <a:r>
              <a:rPr lang="en-US" smtClean="0"/>
              <a:t>Views can also be kept as separate partial HTML pages</a:t>
            </a:r>
          </a:p>
          <a:p>
            <a:r>
              <a:rPr lang="en-US" smtClean="0"/>
              <a:t>Defining Routes</a:t>
            </a:r>
          </a:p>
          <a:p>
            <a:pPr lvl="1"/>
            <a:r>
              <a:rPr lang="en-US" smtClean="0"/>
              <a:t>Add Angular JS Route NuGet Package</a:t>
            </a:r>
          </a:p>
          <a:p>
            <a:pPr lvl="1"/>
            <a:r>
              <a:rPr lang="en-US" smtClean="0"/>
              <a:t>Reference the ngRoute Module</a:t>
            </a:r>
          </a:p>
          <a:p>
            <a:pPr lvl="1"/>
            <a:r>
              <a:rPr lang="en-US" smtClean="0"/>
              <a:t>Define routes using the $routeProvider</a:t>
            </a:r>
            <a:endParaRPr lang="en-US" dirty="0" smtClean="0"/>
          </a:p>
        </p:txBody>
      </p:sp>
    </p:spTree>
    <p:extLst>
      <p:ext uri="{BB962C8B-B14F-4D97-AF65-F5344CB8AC3E}">
        <p14:creationId xmlns:p14="http://schemas.microsoft.com/office/powerpoint/2010/main" val="33603514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Defining Routes</a:t>
            </a:r>
            <a:endParaRPr lang="en-US" dirty="0"/>
          </a:p>
        </p:txBody>
      </p:sp>
      <p:sp>
        <p:nvSpPr>
          <p:cNvPr id="5" name="TextBox 4"/>
          <p:cNvSpPr txBox="1"/>
          <p:nvPr/>
        </p:nvSpPr>
        <p:spPr>
          <a:xfrm>
            <a:off x="2590623" y="1753275"/>
            <a:ext cx="5197257" cy="3831818"/>
          </a:xfrm>
          <a:prstGeom prst="rect">
            <a:avLst/>
          </a:prstGeom>
          <a:noFill/>
        </p:spPr>
        <p:txBody>
          <a:bodyPr wrap="none" rtlCol="0">
            <a:spAutoFit/>
          </a:bodyPr>
          <a:lstStyle/>
          <a:p>
            <a:r>
              <a:rPr lang="en-US" sz="1350" dirty="0">
                <a:solidFill>
                  <a:srgbClr val="00B050"/>
                </a:solidFill>
                <a:latin typeface="Consolas" panose="020B0609020204030204" pitchFamily="49" charset="0"/>
                <a:cs typeface="Consolas" panose="020B0609020204030204" pitchFamily="49" charset="0"/>
              </a:rPr>
              <a:t>//module</a:t>
            </a:r>
          </a:p>
          <a:p>
            <a:r>
              <a:rPr lang="en-US" sz="1350" dirty="0" err="1">
                <a:latin typeface="Consolas" panose="020B0609020204030204" pitchFamily="49" charset="0"/>
                <a:cs typeface="Consolas" panose="020B0609020204030204" pitchFamily="49" charset="0"/>
              </a:rPr>
              <a:t>Wingtip.App</a:t>
            </a:r>
            <a:r>
              <a:rPr lang="en-US" sz="1350" dirty="0">
                <a:latin typeface="Consolas" panose="020B0609020204030204" pitchFamily="49" charset="0"/>
                <a:cs typeface="Consolas" panose="020B0609020204030204" pitchFamily="49" charset="0"/>
              </a:rPr>
              <a:t> = </a:t>
            </a:r>
            <a:r>
              <a:rPr lang="en-US" sz="1350" dirty="0" err="1">
                <a:latin typeface="Consolas" panose="020B0609020204030204" pitchFamily="49" charset="0"/>
                <a:cs typeface="Consolas" panose="020B0609020204030204" pitchFamily="49" charset="0"/>
              </a:rPr>
              <a:t>angular.module</a:t>
            </a:r>
            <a:r>
              <a:rPr lang="en-US" sz="1350" dirty="0">
                <a:solidFill>
                  <a:srgbClr val="FF0000"/>
                </a:solidFill>
                <a:latin typeface="Consolas" panose="020B0609020204030204" pitchFamily="49" charset="0"/>
                <a:cs typeface="Consolas" panose="020B0609020204030204" pitchFamily="49" charset="0"/>
              </a:rPr>
              <a:t>("App"</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a:t>
            </a:r>
            <a:r>
              <a:rPr lang="en-US" sz="1350" dirty="0" err="1">
                <a:solidFill>
                  <a:srgbClr val="FF0000"/>
                </a:solidFill>
                <a:latin typeface="Consolas" panose="020B0609020204030204" pitchFamily="49" charset="0"/>
                <a:cs typeface="Consolas" panose="020B0609020204030204" pitchFamily="49" charset="0"/>
              </a:rPr>
              <a:t>ngRoute</a:t>
            </a:r>
            <a:r>
              <a:rPr lang="en-US" sz="1350" dirty="0">
                <a:solidFill>
                  <a:srgbClr val="FF000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a:t>
            </a:r>
          </a:p>
          <a:p>
            <a:endParaRPr lang="en-US" sz="1350" dirty="0">
              <a:latin typeface="Consolas" panose="020B0609020204030204" pitchFamily="49" charset="0"/>
              <a:cs typeface="Consolas" panose="020B0609020204030204" pitchFamily="49" charset="0"/>
            </a:endParaRPr>
          </a:p>
          <a:p>
            <a:r>
              <a:rPr lang="en-US" sz="1350" dirty="0" err="1">
                <a:latin typeface="Consolas" panose="020B0609020204030204" pitchFamily="49" charset="0"/>
                <a:cs typeface="Consolas" panose="020B0609020204030204" pitchFamily="49" charset="0"/>
              </a:rPr>
              <a:t>Wingtip.App.config</a:t>
            </a:r>
            <a:r>
              <a:rPr lang="en-US" sz="1350" dirty="0">
                <a:latin typeface="Consolas" panose="020B0609020204030204" pitchFamily="49" charset="0"/>
                <a:cs typeface="Consolas" panose="020B0609020204030204" pitchFamily="49" charset="0"/>
              </a:rPr>
              <a:t>([</a:t>
            </a:r>
            <a:r>
              <a:rPr lang="en-US" sz="1350" dirty="0">
                <a:solidFill>
                  <a:srgbClr val="FF0000"/>
                </a:solidFill>
                <a:latin typeface="Consolas" panose="020B0609020204030204" pitchFamily="49" charset="0"/>
                <a:cs typeface="Consolas" panose="020B0609020204030204" pitchFamily="49" charset="0"/>
              </a:rPr>
              <a:t>"$</a:t>
            </a:r>
            <a:r>
              <a:rPr lang="en-US" sz="1350" dirty="0" err="1">
                <a:solidFill>
                  <a:srgbClr val="FF0000"/>
                </a:solidFill>
                <a:latin typeface="Consolas" panose="020B0609020204030204" pitchFamily="49" charset="0"/>
                <a:cs typeface="Consolas" panose="020B0609020204030204" pitchFamily="49" charset="0"/>
              </a:rPr>
              <a:t>routeProvider</a:t>
            </a:r>
            <a:r>
              <a:rPr lang="en-US" sz="1350" dirty="0">
                <a:solidFill>
                  <a:srgbClr val="FF000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    </a:t>
            </a:r>
            <a:r>
              <a:rPr lang="en-US" sz="1350" dirty="0">
                <a:solidFill>
                  <a:srgbClr val="0070C0"/>
                </a:solidFill>
                <a:latin typeface="Consolas" panose="020B0609020204030204" pitchFamily="49" charset="0"/>
                <a:cs typeface="Consolas" panose="020B0609020204030204" pitchFamily="49" charset="0"/>
              </a:rPr>
              <a:t>function</a:t>
            </a:r>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routeProvider</a:t>
            </a:r>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routeProvider</a:t>
            </a:r>
            <a:r>
              <a:rPr lang="en-US" sz="1350" dirty="0">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            when(</a:t>
            </a:r>
            <a:r>
              <a:rPr lang="en-US" sz="1350" dirty="0">
                <a:solidFill>
                  <a:srgbClr val="FF0000"/>
                </a:solidFill>
                <a:latin typeface="Consolas" panose="020B0609020204030204" pitchFamily="49" charset="0"/>
                <a:cs typeface="Consolas" panose="020B0609020204030204" pitchFamily="49" charset="0"/>
              </a:rPr>
              <a:t>"/welcome"</a:t>
            </a:r>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templateUrl</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"partials/welcome.html"</a:t>
            </a:r>
            <a:r>
              <a:rPr lang="en-US" sz="1350" dirty="0">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                controller: </a:t>
            </a:r>
            <a:r>
              <a:rPr lang="en-US" sz="1350" dirty="0">
                <a:solidFill>
                  <a:srgbClr val="FF0000"/>
                </a:solidFill>
                <a:latin typeface="Consolas" panose="020B0609020204030204" pitchFamily="49" charset="0"/>
                <a:cs typeface="Consolas" panose="020B0609020204030204" pitchFamily="49" charset="0"/>
              </a:rPr>
              <a:t>"</a:t>
            </a:r>
            <a:r>
              <a:rPr lang="en-US" sz="1350" dirty="0" err="1">
                <a:solidFill>
                  <a:srgbClr val="FF0000"/>
                </a:solidFill>
                <a:latin typeface="Consolas" panose="020B0609020204030204" pitchFamily="49" charset="0"/>
                <a:cs typeface="Consolas" panose="020B0609020204030204" pitchFamily="49" charset="0"/>
              </a:rPr>
              <a:t>welcomeCtrl</a:t>
            </a:r>
            <a:r>
              <a:rPr lang="en-US" sz="1350" dirty="0">
                <a:solidFill>
                  <a:srgbClr val="FF0000"/>
                </a:solidFill>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            otherwise({</a:t>
            </a:r>
          </a:p>
          <a:p>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redirectTo</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a:t>
            </a:r>
          </a:p>
          <a:p>
            <a:endParaRPr lang="en-US" sz="1350" dirty="0">
              <a:latin typeface="Consolas" panose="020B0609020204030204" pitchFamily="49" charset="0"/>
              <a:cs typeface="Consolas" panose="020B0609020204030204" pitchFamily="49" charset="0"/>
            </a:endParaRPr>
          </a:p>
          <a:p>
            <a:r>
              <a:rPr lang="en-US" sz="1350" dirty="0">
                <a:solidFill>
                  <a:srgbClr val="00B050"/>
                </a:solidFill>
                <a:latin typeface="Consolas" panose="020B0609020204030204" pitchFamily="49" charset="0"/>
                <a:cs typeface="Consolas" panose="020B0609020204030204" pitchFamily="49" charset="0"/>
              </a:rPr>
              <a:t>&lt;!–- HTML --&gt;</a:t>
            </a:r>
          </a:p>
          <a:p>
            <a:r>
              <a:rPr lang="en-US" sz="1350" dirty="0">
                <a:latin typeface="Consolas" panose="020B0609020204030204" pitchFamily="49" charset="0"/>
                <a:cs typeface="Consolas" panose="020B0609020204030204" pitchFamily="49" charset="0"/>
              </a:rPr>
              <a:t>&lt;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data-ng-view</a:t>
            </a:r>
            <a:r>
              <a:rPr lang="en-US" sz="1350" dirty="0">
                <a:latin typeface="Consolas" panose="020B0609020204030204" pitchFamily="49" charset="0"/>
                <a:cs typeface="Consolas" panose="020B0609020204030204" pitchFamily="49" charset="0"/>
              </a:rPr>
              <a:t>&gt; &lt;/</a:t>
            </a:r>
            <a:r>
              <a:rPr lang="en-US" sz="1350" dirty="0">
                <a:solidFill>
                  <a:srgbClr val="C00000"/>
                </a:solidFill>
                <a:latin typeface="Consolas" panose="020B0609020204030204" pitchFamily="49" charset="0"/>
                <a:cs typeface="Consolas" panose="020B0609020204030204" pitchFamily="49" charset="0"/>
              </a:rPr>
              <a:t>div</a:t>
            </a:r>
            <a:r>
              <a:rPr lang="en-US" sz="1350" dirty="0">
                <a:latin typeface="Consolas" panose="020B0609020204030204" pitchFamily="49" charset="0"/>
                <a:cs typeface="Consolas" panose="020B0609020204030204" pitchFamily="49" charset="0"/>
              </a:rPr>
              <a:t>&gt;</a:t>
            </a:r>
          </a:p>
        </p:txBody>
      </p:sp>
      <p:sp>
        <p:nvSpPr>
          <p:cNvPr id="7" name="Line Callout 1 6"/>
          <p:cNvSpPr/>
          <p:nvPr/>
        </p:nvSpPr>
        <p:spPr>
          <a:xfrm>
            <a:off x="7752734" y="2895814"/>
            <a:ext cx="2437419" cy="304678"/>
          </a:xfrm>
          <a:prstGeom prst="borderCallout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Partial page</a:t>
            </a:r>
          </a:p>
        </p:txBody>
      </p:sp>
      <p:sp>
        <p:nvSpPr>
          <p:cNvPr id="8" name="Line Callout 1 7"/>
          <p:cNvSpPr/>
          <p:nvPr/>
        </p:nvSpPr>
        <p:spPr>
          <a:xfrm>
            <a:off x="5378549" y="4887715"/>
            <a:ext cx="2437419" cy="304678"/>
          </a:xfrm>
          <a:prstGeom prst="borderCallout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Rendered here</a:t>
            </a:r>
          </a:p>
        </p:txBody>
      </p:sp>
      <p:sp>
        <p:nvSpPr>
          <p:cNvPr id="9" name="Line Callout 1 8"/>
          <p:cNvSpPr/>
          <p:nvPr/>
        </p:nvSpPr>
        <p:spPr>
          <a:xfrm>
            <a:off x="7617799" y="1589438"/>
            <a:ext cx="2437419" cy="304678"/>
          </a:xfrm>
          <a:prstGeom prst="borderCallout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36" dirty="0"/>
              <a:t>Route module</a:t>
            </a:r>
          </a:p>
        </p:txBody>
      </p:sp>
    </p:spTree>
    <p:extLst>
      <p:ext uri="{BB962C8B-B14F-4D97-AF65-F5344CB8AC3E}">
        <p14:creationId xmlns:p14="http://schemas.microsoft.com/office/powerpoint/2010/main" val="4056475990"/>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Custom Services in Angular </a:t>
            </a:r>
            <a:r>
              <a:rPr lang="en-US" dirty="0" smtClean="0"/>
              <a:t>Apps</a:t>
            </a:r>
            <a:endParaRPr lang="en-US" dirty="0"/>
          </a:p>
        </p:txBody>
      </p:sp>
    </p:spTree>
    <p:extLst>
      <p:ext uri="{BB962C8B-B14F-4D97-AF65-F5344CB8AC3E}">
        <p14:creationId xmlns:p14="http://schemas.microsoft.com/office/powerpoint/2010/main" val="72860114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9495" y="1814699"/>
            <a:ext cx="7166650" cy="2880360"/>
          </a:xfrm>
        </p:spPr>
        <p:txBody>
          <a:bodyPr/>
          <a:lstStyle/>
          <a:p>
            <a:r>
              <a:rPr lang="en-US" sz="3136" dirty="0" smtClean="0"/>
              <a:t>Working with </a:t>
            </a:r>
            <a:r>
              <a:rPr lang="en-US" altLang="zh-CN" sz="3136" dirty="0" smtClean="0"/>
              <a:t>Office UI Fabric</a:t>
            </a:r>
            <a:endParaRPr lang="en-US" sz="3136" dirty="0"/>
          </a:p>
          <a:p>
            <a:r>
              <a:rPr lang="en-US" sz="3136" dirty="0"/>
              <a:t>Introduction to </a:t>
            </a:r>
            <a:r>
              <a:rPr lang="en-US" sz="3136" dirty="0" err="1"/>
              <a:t>AngularJS</a:t>
            </a:r>
            <a:endParaRPr lang="en-US" sz="3136" dirty="0"/>
          </a:p>
          <a:p>
            <a:r>
              <a:rPr lang="en-US" sz="3136" dirty="0"/>
              <a:t>Modules, Directive and Data Binding</a:t>
            </a:r>
          </a:p>
          <a:p>
            <a:r>
              <a:rPr lang="en-US" sz="3136" dirty="0"/>
              <a:t>Routes, Views and Controllers</a:t>
            </a:r>
          </a:p>
          <a:p>
            <a:r>
              <a:rPr lang="en-US" sz="3136" dirty="0"/>
              <a:t>Creating Custom Services </a:t>
            </a:r>
            <a:r>
              <a:rPr lang="en-US" sz="3136" dirty="0" smtClean="0"/>
              <a:t>in Angular Apps</a:t>
            </a:r>
            <a:endParaRPr lang="en-US" sz="3136"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1513" y="1906106"/>
            <a:ext cx="4300003" cy="2864463"/>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591341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Services</a:t>
            </a:r>
            <a:endParaRPr lang="en-US" dirty="0"/>
          </a:p>
        </p:txBody>
      </p:sp>
      <p:sp>
        <p:nvSpPr>
          <p:cNvPr id="3" name="Content Placeholder 2"/>
          <p:cNvSpPr>
            <a:spLocks noGrp="1"/>
          </p:cNvSpPr>
          <p:nvPr>
            <p:ph idx="1"/>
          </p:nvPr>
        </p:nvSpPr>
        <p:spPr/>
        <p:txBody>
          <a:bodyPr/>
          <a:lstStyle/>
          <a:p>
            <a:pPr lvl="1"/>
            <a:r>
              <a:rPr lang="en-US" dirty="0" smtClean="0"/>
              <a:t>Allows common functionality to be factored out into a single component and used by many Controllers</a:t>
            </a:r>
          </a:p>
          <a:p>
            <a:pPr lvl="1"/>
            <a:r>
              <a:rPr lang="en-US" dirty="0" smtClean="0"/>
              <a:t>Defined by the Module in the same way Controllers are defined</a:t>
            </a:r>
          </a:p>
          <a:p>
            <a:pPr lvl="1"/>
            <a:endParaRPr lang="en-US" dirty="0" smtClean="0"/>
          </a:p>
          <a:p>
            <a:pPr lvl="1"/>
            <a:endParaRPr lang="en-US" dirty="0" smtClean="0"/>
          </a:p>
          <a:p>
            <a:pPr lvl="1"/>
            <a:endParaRPr lang="en-US" dirty="0" smtClean="0"/>
          </a:p>
          <a:p>
            <a:pPr lvl="1"/>
            <a:endParaRPr lang="en-US" dirty="0" smtClean="0"/>
          </a:p>
          <a:p>
            <a:pPr marL="339725" lvl="1" indent="0">
              <a:buNone/>
            </a:pPr>
            <a:endParaRPr lang="en-US" dirty="0" smtClean="0"/>
          </a:p>
          <a:p>
            <a:pPr lvl="1"/>
            <a:r>
              <a:rPr lang="en-US" dirty="0" smtClean="0"/>
              <a:t>The new Factory is injected into Controllers</a:t>
            </a:r>
          </a:p>
        </p:txBody>
      </p:sp>
      <p:sp>
        <p:nvSpPr>
          <p:cNvPr id="4" name="TextBox 3"/>
          <p:cNvSpPr txBox="1"/>
          <p:nvPr/>
        </p:nvSpPr>
        <p:spPr>
          <a:xfrm>
            <a:off x="1236398" y="2755634"/>
            <a:ext cx="5953874" cy="1546577"/>
          </a:xfrm>
          <a:prstGeom prst="rect">
            <a:avLst/>
          </a:prstGeom>
          <a:noFill/>
          <a:ln>
            <a:solidFill>
              <a:schemeClr val="bg1">
                <a:lumMod val="50000"/>
              </a:schemeClr>
            </a:solidFill>
          </a:ln>
        </p:spPr>
        <p:txBody>
          <a:bodyPr wrap="none" rtlCol="0">
            <a:spAutoFit/>
          </a:bodyPr>
          <a:lstStyle/>
          <a:p>
            <a:r>
              <a:rPr lang="en-US" sz="1350" dirty="0" err="1">
                <a:latin typeface="Consolas" panose="020B0609020204030204" pitchFamily="49" charset="0"/>
                <a:cs typeface="Consolas" panose="020B0609020204030204" pitchFamily="49" charset="0"/>
              </a:rPr>
              <a:t>Wingtip.App.factory</a:t>
            </a:r>
            <a:r>
              <a:rPr lang="en-US" sz="1350" dirty="0">
                <a:latin typeface="Consolas" panose="020B0609020204030204" pitchFamily="49" charset="0"/>
                <a:cs typeface="Consolas" panose="020B0609020204030204" pitchFamily="49" charset="0"/>
              </a:rPr>
              <a:t>(</a:t>
            </a:r>
            <a:r>
              <a:rPr lang="en-US" sz="1350" dirty="0">
                <a:solidFill>
                  <a:srgbClr val="FF0000"/>
                </a:solidFill>
                <a:latin typeface="Consolas" panose="020B0609020204030204" pitchFamily="49" charset="0"/>
                <a:cs typeface="Consolas" panose="020B0609020204030204" pitchFamily="49" charset="0"/>
              </a:rPr>
              <a:t>"</a:t>
            </a:r>
            <a:r>
              <a:rPr lang="en-US" sz="1350" dirty="0" err="1">
                <a:solidFill>
                  <a:srgbClr val="FF0000"/>
                </a:solidFill>
                <a:latin typeface="Consolas" panose="020B0609020204030204" pitchFamily="49" charset="0"/>
                <a:cs typeface="Consolas" panose="020B0609020204030204" pitchFamily="49" charset="0"/>
              </a:rPr>
              <a:t>welcomeService</a:t>
            </a:r>
            <a:r>
              <a:rPr lang="en-US" sz="1350" dirty="0">
                <a:solidFill>
                  <a:srgbClr val="FF000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 </a:t>
            </a:r>
            <a:r>
              <a:rPr lang="en-US" sz="1350" dirty="0">
                <a:solidFill>
                  <a:srgbClr val="0070C0"/>
                </a:solidFill>
                <a:latin typeface="Consolas" panose="020B0609020204030204" pitchFamily="49" charset="0"/>
                <a:cs typeface="Consolas" panose="020B0609020204030204" pitchFamily="49" charset="0"/>
              </a:rPr>
              <a:t>function</a:t>
            </a:r>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rootScope</a:t>
            </a:r>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    </a:t>
            </a:r>
            <a:r>
              <a:rPr lang="en-US" sz="1350" dirty="0" err="1">
                <a:solidFill>
                  <a:srgbClr val="0070C0"/>
                </a:solidFill>
                <a:latin typeface="Consolas" panose="020B0609020204030204" pitchFamily="49" charset="0"/>
                <a:cs typeface="Consolas" panose="020B0609020204030204" pitchFamily="49" charset="0"/>
              </a:rPr>
              <a:t>var</a:t>
            </a:r>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welcomeService</a:t>
            </a:r>
            <a:r>
              <a:rPr lang="en-US" sz="1350" dirty="0">
                <a:latin typeface="Consolas" panose="020B0609020204030204" pitchFamily="49" charset="0"/>
                <a:cs typeface="Consolas" panose="020B0609020204030204" pitchFamily="49" charset="0"/>
              </a:rPr>
              <a:t> = {};</a:t>
            </a:r>
          </a:p>
          <a:p>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welcomeService.greet</a:t>
            </a:r>
            <a:r>
              <a:rPr lang="en-US" sz="1350" dirty="0">
                <a:latin typeface="Consolas" panose="020B0609020204030204" pitchFamily="49" charset="0"/>
                <a:cs typeface="Consolas" panose="020B0609020204030204" pitchFamily="49" charset="0"/>
              </a:rPr>
              <a:t> = </a:t>
            </a:r>
            <a:r>
              <a:rPr lang="en-US" sz="1350" dirty="0">
                <a:solidFill>
                  <a:srgbClr val="0070C0"/>
                </a:solidFill>
                <a:latin typeface="Consolas" panose="020B0609020204030204" pitchFamily="49" charset="0"/>
                <a:cs typeface="Consolas" panose="020B0609020204030204" pitchFamily="49" charset="0"/>
              </a:rPr>
              <a:t>function</a:t>
            </a:r>
            <a:r>
              <a:rPr lang="en-US" sz="1350" dirty="0">
                <a:latin typeface="Consolas" panose="020B0609020204030204" pitchFamily="49" charset="0"/>
                <a:cs typeface="Consolas" panose="020B0609020204030204" pitchFamily="49" charset="0"/>
              </a:rPr>
              <a:t> () {</a:t>
            </a:r>
          </a:p>
          <a:p>
            <a:r>
              <a:rPr lang="en-US" sz="1350" dirty="0">
                <a:latin typeface="Consolas" panose="020B0609020204030204" pitchFamily="49" charset="0"/>
                <a:cs typeface="Consolas" panose="020B0609020204030204" pitchFamily="49" charset="0"/>
              </a:rPr>
              <a:t>        alert(</a:t>
            </a:r>
            <a:r>
              <a:rPr lang="en-US" sz="1350" dirty="0">
                <a:solidFill>
                  <a:srgbClr val="FF0000"/>
                </a:solidFill>
                <a:latin typeface="Consolas" panose="020B0609020204030204" pitchFamily="49" charset="0"/>
                <a:cs typeface="Consolas" panose="020B0609020204030204" pitchFamily="49" charset="0"/>
              </a:rPr>
              <a:t>"Hi!"</a:t>
            </a:r>
            <a:r>
              <a:rPr lang="en-US" sz="1350" dirty="0">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    </a:t>
            </a:r>
            <a:r>
              <a:rPr lang="en-US" sz="1350" dirty="0">
                <a:solidFill>
                  <a:srgbClr val="0070C0"/>
                </a:solidFill>
                <a:latin typeface="Consolas" panose="020B0609020204030204" pitchFamily="49" charset="0"/>
                <a:cs typeface="Consolas" panose="020B0609020204030204" pitchFamily="49" charset="0"/>
              </a:rPr>
              <a:t>return</a:t>
            </a:r>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welcomeService</a:t>
            </a:r>
            <a:r>
              <a:rPr lang="en-US" sz="1350" dirty="0">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a:t>
            </a:r>
          </a:p>
        </p:txBody>
      </p:sp>
      <p:sp>
        <p:nvSpPr>
          <p:cNvPr id="5" name="TextBox 4"/>
          <p:cNvSpPr txBox="1"/>
          <p:nvPr/>
        </p:nvSpPr>
        <p:spPr>
          <a:xfrm>
            <a:off x="1236398" y="5209019"/>
            <a:ext cx="5953874" cy="1131079"/>
          </a:xfrm>
          <a:prstGeom prst="rect">
            <a:avLst/>
          </a:prstGeom>
          <a:noFill/>
          <a:ln>
            <a:solidFill>
              <a:schemeClr val="bg1">
                <a:lumMod val="50000"/>
              </a:schemeClr>
            </a:solidFill>
          </a:ln>
        </p:spPr>
        <p:txBody>
          <a:bodyPr wrap="none" rtlCol="0">
            <a:spAutoFit/>
          </a:bodyPr>
          <a:lstStyle/>
          <a:p>
            <a:r>
              <a:rPr lang="en-US" sz="1350" dirty="0" err="1">
                <a:latin typeface="Consolas" panose="020B0609020204030204" pitchFamily="49" charset="0"/>
                <a:cs typeface="Consolas" panose="020B0609020204030204" pitchFamily="49" charset="0"/>
              </a:rPr>
              <a:t>Wingtip.App.controller</a:t>
            </a:r>
            <a:r>
              <a:rPr lang="en-US" sz="1350" dirty="0">
                <a:latin typeface="Consolas" panose="020B0609020204030204" pitchFamily="49" charset="0"/>
                <a:cs typeface="Consolas" panose="020B0609020204030204" pitchFamily="49" charset="0"/>
              </a:rPr>
              <a:t>(</a:t>
            </a:r>
            <a:r>
              <a:rPr lang="en-US" sz="1350" dirty="0">
                <a:solidFill>
                  <a:srgbClr val="FF0000"/>
                </a:solidFill>
                <a:latin typeface="Consolas" panose="020B0609020204030204" pitchFamily="49" charset="0"/>
                <a:cs typeface="Consolas" panose="020B0609020204030204" pitchFamily="49" charset="0"/>
              </a:rPr>
              <a:t>"</a:t>
            </a:r>
            <a:r>
              <a:rPr lang="en-US" sz="1350" dirty="0" err="1">
                <a:solidFill>
                  <a:srgbClr val="FF0000"/>
                </a:solidFill>
                <a:latin typeface="Consolas" panose="020B0609020204030204" pitchFamily="49" charset="0"/>
                <a:cs typeface="Consolas" panose="020B0609020204030204" pitchFamily="49" charset="0"/>
              </a:rPr>
              <a:t>myCtrl</a:t>
            </a:r>
            <a:r>
              <a:rPr lang="en-US" sz="1350" dirty="0">
                <a:solidFill>
                  <a:srgbClr val="FF000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"$scope"</a:t>
            </a:r>
            <a:r>
              <a:rPr lang="en-US" sz="1350" dirty="0">
                <a:latin typeface="Consolas" panose="020B0609020204030204" pitchFamily="49" charset="0"/>
                <a:cs typeface="Consolas" panose="020B0609020204030204" pitchFamily="49" charset="0"/>
              </a:rPr>
              <a:t>, </a:t>
            </a:r>
            <a:r>
              <a:rPr lang="en-US" sz="1350" dirty="0">
                <a:solidFill>
                  <a:srgbClr val="FF0000"/>
                </a:solidFill>
                <a:latin typeface="Consolas" panose="020B0609020204030204" pitchFamily="49" charset="0"/>
                <a:cs typeface="Consolas" panose="020B0609020204030204" pitchFamily="49" charset="0"/>
              </a:rPr>
              <a:t>"</a:t>
            </a:r>
            <a:r>
              <a:rPr lang="en-US" sz="1350" dirty="0" err="1">
                <a:solidFill>
                  <a:srgbClr val="FF0000"/>
                </a:solidFill>
                <a:latin typeface="Consolas" panose="020B0609020204030204" pitchFamily="49" charset="0"/>
                <a:cs typeface="Consolas" panose="020B0609020204030204" pitchFamily="49" charset="0"/>
              </a:rPr>
              <a:t>welcomeService</a:t>
            </a:r>
            <a:r>
              <a:rPr lang="en-US" sz="1350" dirty="0">
                <a:solidFill>
                  <a:srgbClr val="FF0000"/>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a:t>
            </a:r>
          </a:p>
          <a:p>
            <a:r>
              <a:rPr lang="en-US" sz="1350" dirty="0">
                <a:solidFill>
                  <a:srgbClr val="0070C0"/>
                </a:solidFill>
                <a:latin typeface="Consolas" panose="020B0609020204030204" pitchFamily="49" charset="0"/>
                <a:cs typeface="Consolas" panose="020B0609020204030204" pitchFamily="49" charset="0"/>
              </a:rPr>
              <a:t>function</a:t>
            </a:r>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contactsCtrl</a:t>
            </a:r>
            <a:r>
              <a:rPr lang="en-US" sz="1350" dirty="0">
                <a:latin typeface="Consolas" panose="020B0609020204030204" pitchFamily="49" charset="0"/>
                <a:cs typeface="Consolas" panose="020B0609020204030204" pitchFamily="49" charset="0"/>
              </a:rPr>
              <a:t>($scope, </a:t>
            </a:r>
            <a:r>
              <a:rPr lang="en-US" sz="1350" dirty="0" err="1">
                <a:latin typeface="Consolas" panose="020B0609020204030204" pitchFamily="49" charset="0"/>
                <a:cs typeface="Consolas" panose="020B0609020204030204" pitchFamily="49" charset="0"/>
              </a:rPr>
              <a:t>welcomeService</a:t>
            </a:r>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      </a:t>
            </a:r>
            <a:r>
              <a:rPr lang="en-US" sz="1350" dirty="0" err="1">
                <a:latin typeface="Consolas" panose="020B0609020204030204" pitchFamily="49" charset="0"/>
                <a:cs typeface="Consolas" panose="020B0609020204030204" pitchFamily="49" charset="0"/>
              </a:rPr>
              <a:t>welcomeService.greet</a:t>
            </a:r>
            <a:r>
              <a:rPr lang="en-US" sz="1350" dirty="0">
                <a:latin typeface="Consolas" panose="020B0609020204030204" pitchFamily="49" charset="0"/>
                <a:cs typeface="Consolas" panose="020B0609020204030204" pitchFamily="49" charset="0"/>
              </a:rPr>
              <a:t>();</a:t>
            </a:r>
          </a:p>
          <a:p>
            <a:r>
              <a:rPr lang="en-US" sz="1350" dirty="0">
                <a:latin typeface="Consolas" panose="020B0609020204030204" pitchFamily="49" charset="0"/>
                <a:cs typeface="Consolas" panose="020B0609020204030204" pitchFamily="49" charset="0"/>
              </a:rPr>
              <a:t>   }]</a:t>
            </a:r>
          </a:p>
          <a:p>
            <a:r>
              <a:rPr lang="en-US" sz="1350"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1869245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9495" y="1814699"/>
            <a:ext cx="7166650" cy="2880360"/>
          </a:xfrm>
        </p:spPr>
        <p:txBody>
          <a:bodyPr/>
          <a:lstStyle/>
          <a:p>
            <a:r>
              <a:rPr lang="en-US" sz="3136" dirty="0" smtClean="0"/>
              <a:t>Working with Office UI F</a:t>
            </a:r>
            <a:r>
              <a:rPr lang="en-US" altLang="zh-CN" sz="3136" dirty="0" smtClean="0"/>
              <a:t>abric</a:t>
            </a:r>
            <a:endParaRPr lang="en-US" sz="3136" dirty="0"/>
          </a:p>
          <a:p>
            <a:r>
              <a:rPr lang="en-US" sz="3136" dirty="0"/>
              <a:t>Introduction to </a:t>
            </a:r>
            <a:r>
              <a:rPr lang="en-US" sz="3136" dirty="0" err="1"/>
              <a:t>AngularJS</a:t>
            </a:r>
            <a:endParaRPr lang="en-US" sz="3136" dirty="0"/>
          </a:p>
          <a:p>
            <a:r>
              <a:rPr lang="en-US" sz="3136" dirty="0"/>
              <a:t>Modules, Directive and Data Binding</a:t>
            </a:r>
          </a:p>
          <a:p>
            <a:r>
              <a:rPr lang="en-US" sz="3136" dirty="0"/>
              <a:t>Routes, Views and Controllers</a:t>
            </a:r>
          </a:p>
          <a:p>
            <a:r>
              <a:rPr lang="en-US" sz="3136" dirty="0"/>
              <a:t>Creating Custom Services </a:t>
            </a:r>
            <a:r>
              <a:rPr lang="en-US" sz="3136" dirty="0" smtClean="0"/>
              <a:t>in Angular Apps</a:t>
            </a:r>
            <a:endParaRPr lang="en-US" sz="3136"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1513" y="1906106"/>
            <a:ext cx="4300003" cy="2864463"/>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2935209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58BDE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633" y="528607"/>
            <a:ext cx="10512862" cy="902223"/>
          </a:xfrm>
        </p:spPr>
        <p:txBody>
          <a:bodyPr>
            <a:normAutofit/>
          </a:bodyPr>
          <a:lstStyle/>
          <a:p>
            <a:r>
              <a:rPr lang="en-US" sz="5397" spc="-100" dirty="0">
                <a:ln w="3175">
                  <a:noFill/>
                </a:ln>
                <a:gradFill>
                  <a:gsLst>
                    <a:gs pos="1250">
                      <a:schemeClr val="tx2"/>
                    </a:gs>
                    <a:gs pos="100000">
                      <a:schemeClr val="tx2"/>
                    </a:gs>
                  </a:gsLst>
                  <a:lin ang="5400000" scaled="0"/>
                </a:gradFill>
                <a:ea typeface="+mn-ea"/>
                <a:cs typeface="Arial" charset="0"/>
              </a:rPr>
              <a:t>Further reading…</a:t>
            </a:r>
          </a:p>
        </p:txBody>
      </p:sp>
      <p:sp>
        <p:nvSpPr>
          <p:cNvPr id="3" name="Text Placeholder 2"/>
          <p:cNvSpPr>
            <a:spLocks noGrp="1"/>
          </p:cNvSpPr>
          <p:nvPr>
            <p:ph type="body" idx="1"/>
          </p:nvPr>
        </p:nvSpPr>
        <p:spPr>
          <a:xfrm>
            <a:off x="1011989" y="1606548"/>
            <a:ext cx="10511370" cy="2081955"/>
          </a:xfrm>
        </p:spPr>
        <p:txBody>
          <a:bodyPr vert="horz" wrap="square" lIns="146246" tIns="91403" rIns="146246" bIns="91403" rtlCol="0">
            <a:spAutoFit/>
          </a:bodyPr>
          <a:lstStyle/>
          <a:p>
            <a:r>
              <a:rPr lang="en-US" sz="2744" b="1" dirty="0">
                <a:solidFill>
                  <a:srgbClr val="000000"/>
                </a:solidFill>
                <a:hlinkClick r:id="rId2"/>
              </a:rPr>
              <a:t>Getting Started with  APIs</a:t>
            </a:r>
            <a:endParaRPr lang="en-US" sz="2744" b="1" dirty="0">
              <a:solidFill>
                <a:srgbClr val="000000"/>
              </a:solidFill>
            </a:endParaRPr>
          </a:p>
          <a:p>
            <a:r>
              <a:rPr lang="en-US" sz="2744" b="1" dirty="0" smtClean="0">
                <a:solidFill>
                  <a:srgbClr val="000000"/>
                </a:solidFill>
                <a:hlinkClick r:id="rId3"/>
              </a:rPr>
              <a:t>Angular Code </a:t>
            </a:r>
            <a:r>
              <a:rPr lang="en-US" sz="2744" b="1" dirty="0">
                <a:solidFill>
                  <a:srgbClr val="000000"/>
                </a:solidFill>
                <a:hlinkClick r:id="rId3"/>
              </a:rPr>
              <a:t>Samples  </a:t>
            </a:r>
            <a:endParaRPr lang="en-US" sz="2744" b="1" dirty="0">
              <a:solidFill>
                <a:srgbClr val="000000"/>
              </a:solidFill>
            </a:endParaRPr>
          </a:p>
          <a:p>
            <a:r>
              <a:rPr lang="en-US" sz="2744" b="1" dirty="0" smtClean="0">
                <a:solidFill>
                  <a:srgbClr val="000000"/>
                </a:solidFill>
                <a:hlinkClick r:id="rId4"/>
              </a:rPr>
              <a:t>Angular Training </a:t>
            </a:r>
            <a:r>
              <a:rPr lang="en-US" sz="2744" b="1" dirty="0">
                <a:solidFill>
                  <a:srgbClr val="000000"/>
                </a:solidFill>
                <a:hlinkClick r:id="rId4"/>
              </a:rPr>
              <a:t>videos &amp; hands on labs </a:t>
            </a:r>
            <a:endParaRPr lang="en-US" sz="2744" b="1" dirty="0">
              <a:solidFill>
                <a:srgbClr val="000000"/>
              </a:solidFill>
            </a:endParaRPr>
          </a:p>
          <a:p>
            <a:r>
              <a:rPr lang="en-US" sz="2744" b="1" dirty="0" smtClean="0">
                <a:solidFill>
                  <a:srgbClr val="000000"/>
                </a:solidFill>
                <a:hlinkClick r:id="rId5"/>
              </a:rPr>
              <a:t>Microsoft Graph API documentation</a:t>
            </a:r>
            <a:endParaRPr lang="en-US" sz="2744" b="1" dirty="0">
              <a:solidFill>
                <a:srgbClr val="000000"/>
              </a:solidFill>
            </a:endParaRPr>
          </a:p>
        </p:txBody>
      </p:sp>
      <p:grpSp>
        <p:nvGrpSpPr>
          <p:cNvPr id="4" name="Group 3"/>
          <p:cNvGrpSpPr/>
          <p:nvPr/>
        </p:nvGrpSpPr>
        <p:grpSpPr>
          <a:xfrm>
            <a:off x="7839004" y="1340795"/>
            <a:ext cx="4030629" cy="5401878"/>
            <a:chOff x="7841294" y="1339954"/>
            <a:chExt cx="4032250" cy="5404051"/>
          </a:xfrm>
        </p:grpSpPr>
        <p:sp>
          <p:nvSpPr>
            <p:cNvPr id="7" name="Freeform 5"/>
            <p:cNvSpPr>
              <a:spLocks/>
            </p:cNvSpPr>
            <p:nvPr/>
          </p:nvSpPr>
          <p:spPr bwMode="auto">
            <a:xfrm>
              <a:off x="8880534" y="3979625"/>
              <a:ext cx="1732066" cy="1738997"/>
            </a:xfrm>
            <a:custGeom>
              <a:avLst/>
              <a:gdLst>
                <a:gd name="T0" fmla="*/ 22 w 179"/>
                <a:gd name="T1" fmla="*/ 79 h 179"/>
                <a:gd name="T2" fmla="*/ 101 w 179"/>
                <a:gd name="T3" fmla="*/ 157 h 179"/>
                <a:gd name="T4" fmla="*/ 179 w 179"/>
                <a:gd name="T5" fmla="*/ 157 h 179"/>
                <a:gd name="T6" fmla="*/ 22 w 179"/>
                <a:gd name="T7" fmla="*/ 0 h 179"/>
                <a:gd name="T8" fmla="*/ 22 w 179"/>
                <a:gd name="T9" fmla="*/ 79 h 179"/>
              </a:gdLst>
              <a:ahLst/>
              <a:cxnLst>
                <a:cxn ang="0">
                  <a:pos x="T0" y="T1"/>
                </a:cxn>
                <a:cxn ang="0">
                  <a:pos x="T2" y="T3"/>
                </a:cxn>
                <a:cxn ang="0">
                  <a:pos x="T4" y="T5"/>
                </a:cxn>
                <a:cxn ang="0">
                  <a:pos x="T6" y="T7"/>
                </a:cxn>
                <a:cxn ang="0">
                  <a:pos x="T8" y="T9"/>
                </a:cxn>
              </a:cxnLst>
              <a:rect l="0" t="0" r="r" b="b"/>
              <a:pathLst>
                <a:path w="179" h="179">
                  <a:moveTo>
                    <a:pt x="22" y="79"/>
                  </a:moveTo>
                  <a:cubicBezTo>
                    <a:pt x="101" y="157"/>
                    <a:pt x="101" y="157"/>
                    <a:pt x="101" y="157"/>
                  </a:cubicBezTo>
                  <a:cubicBezTo>
                    <a:pt x="122" y="179"/>
                    <a:pt x="158" y="179"/>
                    <a:pt x="179" y="157"/>
                  </a:cubicBezTo>
                  <a:cubicBezTo>
                    <a:pt x="22" y="0"/>
                    <a:pt x="22" y="0"/>
                    <a:pt x="22" y="0"/>
                  </a:cubicBezTo>
                  <a:cubicBezTo>
                    <a:pt x="0" y="22"/>
                    <a:pt x="0" y="57"/>
                    <a:pt x="22" y="79"/>
                  </a:cubicBezTo>
                  <a:close/>
                </a:path>
              </a:pathLst>
            </a:custGeom>
            <a:solidFill>
              <a:srgbClr val="22A4D8"/>
            </a:solidFill>
            <a:ln>
              <a:noFill/>
            </a:ln>
          </p:spPr>
          <p:txBody>
            <a:bodyPr vert="horz" wrap="square" lIns="91403" tIns="45701" rIns="91403" bIns="45701" numCol="1" anchor="t" anchorCtr="0" compatLnSpc="1">
              <a:prstTxWarp prst="textNoShape">
                <a:avLst/>
              </a:prstTxWarp>
            </a:bodyPr>
            <a:lstStyle/>
            <a:p>
              <a:pPr defTabSz="914038"/>
              <a:endParaRPr lang="en-US" sz="1799">
                <a:solidFill>
                  <a:srgbClr val="404040"/>
                </a:solidFill>
                <a:latin typeface="Segoe UI"/>
              </a:endParaRPr>
            </a:p>
          </p:txBody>
        </p:sp>
        <p:sp>
          <p:nvSpPr>
            <p:cNvPr id="8" name="Freeform 6"/>
            <p:cNvSpPr>
              <a:spLocks/>
            </p:cNvSpPr>
            <p:nvPr/>
          </p:nvSpPr>
          <p:spPr bwMode="auto">
            <a:xfrm>
              <a:off x="9095308" y="3764847"/>
              <a:ext cx="1732066" cy="1738997"/>
            </a:xfrm>
            <a:custGeom>
              <a:avLst/>
              <a:gdLst>
                <a:gd name="T0" fmla="*/ 157 w 179"/>
                <a:gd name="T1" fmla="*/ 100 h 179"/>
                <a:gd name="T2" fmla="*/ 79 w 179"/>
                <a:gd name="T3" fmla="*/ 22 h 179"/>
                <a:gd name="T4" fmla="*/ 0 w 179"/>
                <a:gd name="T5" fmla="*/ 22 h 179"/>
                <a:gd name="T6" fmla="*/ 157 w 179"/>
                <a:gd name="T7" fmla="*/ 179 h 179"/>
                <a:gd name="T8" fmla="*/ 157 w 179"/>
                <a:gd name="T9" fmla="*/ 100 h 179"/>
              </a:gdLst>
              <a:ahLst/>
              <a:cxnLst>
                <a:cxn ang="0">
                  <a:pos x="T0" y="T1"/>
                </a:cxn>
                <a:cxn ang="0">
                  <a:pos x="T2" y="T3"/>
                </a:cxn>
                <a:cxn ang="0">
                  <a:pos x="T4" y="T5"/>
                </a:cxn>
                <a:cxn ang="0">
                  <a:pos x="T6" y="T7"/>
                </a:cxn>
                <a:cxn ang="0">
                  <a:pos x="T8" y="T9"/>
                </a:cxn>
              </a:cxnLst>
              <a:rect l="0" t="0" r="r" b="b"/>
              <a:pathLst>
                <a:path w="179" h="179">
                  <a:moveTo>
                    <a:pt x="157" y="100"/>
                  </a:moveTo>
                  <a:cubicBezTo>
                    <a:pt x="79" y="22"/>
                    <a:pt x="79" y="22"/>
                    <a:pt x="79" y="22"/>
                  </a:cubicBezTo>
                  <a:cubicBezTo>
                    <a:pt x="57" y="0"/>
                    <a:pt x="22" y="0"/>
                    <a:pt x="0" y="22"/>
                  </a:cubicBezTo>
                  <a:cubicBezTo>
                    <a:pt x="157" y="179"/>
                    <a:pt x="157" y="179"/>
                    <a:pt x="157" y="179"/>
                  </a:cubicBezTo>
                  <a:cubicBezTo>
                    <a:pt x="179" y="157"/>
                    <a:pt x="179" y="122"/>
                    <a:pt x="157" y="100"/>
                  </a:cubicBezTo>
                  <a:close/>
                </a:path>
              </a:pathLst>
            </a:custGeom>
            <a:solidFill>
              <a:srgbClr val="18769C"/>
            </a:solidFill>
            <a:ln>
              <a:noFill/>
            </a:ln>
          </p:spPr>
          <p:txBody>
            <a:bodyPr vert="horz" wrap="square" lIns="91403" tIns="45701" rIns="91403" bIns="45701" numCol="1" anchor="t" anchorCtr="0" compatLnSpc="1">
              <a:prstTxWarp prst="textNoShape">
                <a:avLst/>
              </a:prstTxWarp>
            </a:bodyPr>
            <a:lstStyle/>
            <a:p>
              <a:pPr defTabSz="914038"/>
              <a:endParaRPr lang="en-US" sz="1799">
                <a:solidFill>
                  <a:srgbClr val="404040"/>
                </a:solidFill>
                <a:latin typeface="Segoe UI"/>
              </a:endParaRPr>
            </a:p>
          </p:txBody>
        </p:sp>
        <p:sp>
          <p:nvSpPr>
            <p:cNvPr id="11" name="Freeform 9"/>
            <p:cNvSpPr>
              <a:spLocks noEditPoints="1"/>
            </p:cNvSpPr>
            <p:nvPr/>
          </p:nvSpPr>
          <p:spPr bwMode="auto">
            <a:xfrm>
              <a:off x="10432465" y="1901146"/>
              <a:ext cx="651257" cy="1316370"/>
            </a:xfrm>
            <a:custGeom>
              <a:avLst/>
              <a:gdLst>
                <a:gd name="T0" fmla="*/ 65 w 67"/>
                <a:gd name="T1" fmla="*/ 0 h 135"/>
                <a:gd name="T2" fmla="*/ 1 w 67"/>
                <a:gd name="T3" fmla="*/ 0 h 135"/>
                <a:gd name="T4" fmla="*/ 0 w 67"/>
                <a:gd name="T5" fmla="*/ 2 h 135"/>
                <a:gd name="T6" fmla="*/ 0 w 67"/>
                <a:gd name="T7" fmla="*/ 28 h 135"/>
                <a:gd name="T8" fmla="*/ 0 w 67"/>
                <a:gd name="T9" fmla="*/ 30 h 135"/>
                <a:gd name="T10" fmla="*/ 0 w 67"/>
                <a:gd name="T11" fmla="*/ 134 h 135"/>
                <a:gd name="T12" fmla="*/ 1 w 67"/>
                <a:gd name="T13" fmla="*/ 135 h 135"/>
                <a:gd name="T14" fmla="*/ 65 w 67"/>
                <a:gd name="T15" fmla="*/ 135 h 135"/>
                <a:gd name="T16" fmla="*/ 67 w 67"/>
                <a:gd name="T17" fmla="*/ 134 h 135"/>
                <a:gd name="T18" fmla="*/ 67 w 67"/>
                <a:gd name="T19" fmla="*/ 30 h 135"/>
                <a:gd name="T20" fmla="*/ 67 w 67"/>
                <a:gd name="T21" fmla="*/ 28 h 135"/>
                <a:gd name="T22" fmla="*/ 67 w 67"/>
                <a:gd name="T23" fmla="*/ 2 h 135"/>
                <a:gd name="T24" fmla="*/ 65 w 67"/>
                <a:gd name="T25" fmla="*/ 0 h 135"/>
                <a:gd name="T26" fmla="*/ 8 w 67"/>
                <a:gd name="T27" fmla="*/ 21 h 135"/>
                <a:gd name="T28" fmla="*/ 8 w 67"/>
                <a:gd name="T29" fmla="*/ 14 h 135"/>
                <a:gd name="T30" fmla="*/ 9 w 67"/>
                <a:gd name="T31" fmla="*/ 13 h 135"/>
                <a:gd name="T32" fmla="*/ 57 w 67"/>
                <a:gd name="T33" fmla="*/ 13 h 135"/>
                <a:gd name="T34" fmla="*/ 59 w 67"/>
                <a:gd name="T35" fmla="*/ 14 h 135"/>
                <a:gd name="T36" fmla="*/ 59 w 67"/>
                <a:gd name="T37" fmla="*/ 21 h 135"/>
                <a:gd name="T38" fmla="*/ 57 w 67"/>
                <a:gd name="T39" fmla="*/ 23 h 135"/>
                <a:gd name="T40" fmla="*/ 9 w 67"/>
                <a:gd name="T41" fmla="*/ 23 h 135"/>
                <a:gd name="T42" fmla="*/ 8 w 67"/>
                <a:gd name="T43" fmla="*/ 21 h 135"/>
                <a:gd name="T44" fmla="*/ 53 w 67"/>
                <a:gd name="T45" fmla="*/ 64 h 135"/>
                <a:gd name="T46" fmla="*/ 49 w 67"/>
                <a:gd name="T47" fmla="*/ 59 h 135"/>
                <a:gd name="T48" fmla="*/ 53 w 67"/>
                <a:gd name="T49" fmla="*/ 55 h 135"/>
                <a:gd name="T50" fmla="*/ 58 w 67"/>
                <a:gd name="T51" fmla="*/ 59 h 135"/>
                <a:gd name="T52" fmla="*/ 53 w 67"/>
                <a:gd name="T53" fmla="*/ 64 h 135"/>
                <a:gd name="T54" fmla="*/ 53 w 67"/>
                <a:gd name="T55" fmla="*/ 49 h 135"/>
                <a:gd name="T56" fmla="*/ 47 w 67"/>
                <a:gd name="T57" fmla="*/ 43 h 135"/>
                <a:gd name="T58" fmla="*/ 53 w 67"/>
                <a:gd name="T59" fmla="*/ 37 h 135"/>
                <a:gd name="T60" fmla="*/ 60 w 67"/>
                <a:gd name="T61" fmla="*/ 43 h 135"/>
                <a:gd name="T62" fmla="*/ 53 w 67"/>
                <a:gd name="T6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 h="135">
                  <a:moveTo>
                    <a:pt x="65" y="0"/>
                  </a:moveTo>
                  <a:cubicBezTo>
                    <a:pt x="1" y="0"/>
                    <a:pt x="1" y="0"/>
                    <a:pt x="1" y="0"/>
                  </a:cubicBezTo>
                  <a:cubicBezTo>
                    <a:pt x="0" y="0"/>
                    <a:pt x="0" y="1"/>
                    <a:pt x="0" y="2"/>
                  </a:cubicBezTo>
                  <a:cubicBezTo>
                    <a:pt x="0" y="28"/>
                    <a:pt x="0" y="28"/>
                    <a:pt x="0" y="28"/>
                  </a:cubicBezTo>
                  <a:cubicBezTo>
                    <a:pt x="0" y="30"/>
                    <a:pt x="0" y="30"/>
                    <a:pt x="0" y="30"/>
                  </a:cubicBezTo>
                  <a:cubicBezTo>
                    <a:pt x="0" y="134"/>
                    <a:pt x="0" y="134"/>
                    <a:pt x="0" y="134"/>
                  </a:cubicBezTo>
                  <a:cubicBezTo>
                    <a:pt x="0" y="135"/>
                    <a:pt x="0" y="135"/>
                    <a:pt x="1" y="135"/>
                  </a:cubicBezTo>
                  <a:cubicBezTo>
                    <a:pt x="65" y="135"/>
                    <a:pt x="65" y="135"/>
                    <a:pt x="65" y="135"/>
                  </a:cubicBezTo>
                  <a:cubicBezTo>
                    <a:pt x="66" y="135"/>
                    <a:pt x="67" y="135"/>
                    <a:pt x="67" y="134"/>
                  </a:cubicBezTo>
                  <a:cubicBezTo>
                    <a:pt x="67" y="30"/>
                    <a:pt x="67" y="30"/>
                    <a:pt x="67" y="30"/>
                  </a:cubicBezTo>
                  <a:cubicBezTo>
                    <a:pt x="67" y="28"/>
                    <a:pt x="67" y="28"/>
                    <a:pt x="67" y="28"/>
                  </a:cubicBezTo>
                  <a:cubicBezTo>
                    <a:pt x="67" y="2"/>
                    <a:pt x="67" y="2"/>
                    <a:pt x="67" y="2"/>
                  </a:cubicBezTo>
                  <a:cubicBezTo>
                    <a:pt x="67" y="1"/>
                    <a:pt x="66" y="0"/>
                    <a:pt x="65" y="0"/>
                  </a:cubicBezTo>
                  <a:close/>
                  <a:moveTo>
                    <a:pt x="8" y="21"/>
                  </a:moveTo>
                  <a:cubicBezTo>
                    <a:pt x="8" y="14"/>
                    <a:pt x="8" y="14"/>
                    <a:pt x="8" y="14"/>
                  </a:cubicBezTo>
                  <a:cubicBezTo>
                    <a:pt x="8" y="13"/>
                    <a:pt x="8" y="13"/>
                    <a:pt x="9" y="13"/>
                  </a:cubicBezTo>
                  <a:cubicBezTo>
                    <a:pt x="57" y="13"/>
                    <a:pt x="57" y="13"/>
                    <a:pt x="57" y="13"/>
                  </a:cubicBezTo>
                  <a:cubicBezTo>
                    <a:pt x="58" y="13"/>
                    <a:pt x="59" y="13"/>
                    <a:pt x="59" y="14"/>
                  </a:cubicBezTo>
                  <a:cubicBezTo>
                    <a:pt x="59" y="21"/>
                    <a:pt x="59" y="21"/>
                    <a:pt x="59" y="21"/>
                  </a:cubicBezTo>
                  <a:cubicBezTo>
                    <a:pt x="59" y="22"/>
                    <a:pt x="58" y="23"/>
                    <a:pt x="57" y="23"/>
                  </a:cubicBezTo>
                  <a:cubicBezTo>
                    <a:pt x="9" y="23"/>
                    <a:pt x="9" y="23"/>
                    <a:pt x="9" y="23"/>
                  </a:cubicBezTo>
                  <a:cubicBezTo>
                    <a:pt x="8" y="23"/>
                    <a:pt x="8" y="22"/>
                    <a:pt x="8" y="21"/>
                  </a:cubicBezTo>
                  <a:close/>
                  <a:moveTo>
                    <a:pt x="53" y="64"/>
                  </a:moveTo>
                  <a:cubicBezTo>
                    <a:pt x="51" y="64"/>
                    <a:pt x="49" y="62"/>
                    <a:pt x="49" y="59"/>
                  </a:cubicBezTo>
                  <a:cubicBezTo>
                    <a:pt x="49" y="57"/>
                    <a:pt x="51" y="55"/>
                    <a:pt x="53" y="55"/>
                  </a:cubicBezTo>
                  <a:cubicBezTo>
                    <a:pt x="56" y="55"/>
                    <a:pt x="58" y="57"/>
                    <a:pt x="58" y="59"/>
                  </a:cubicBezTo>
                  <a:cubicBezTo>
                    <a:pt x="58" y="62"/>
                    <a:pt x="56" y="64"/>
                    <a:pt x="53" y="64"/>
                  </a:cubicBezTo>
                  <a:close/>
                  <a:moveTo>
                    <a:pt x="53" y="49"/>
                  </a:moveTo>
                  <a:cubicBezTo>
                    <a:pt x="50" y="49"/>
                    <a:pt x="47" y="46"/>
                    <a:pt x="47" y="43"/>
                  </a:cubicBezTo>
                  <a:cubicBezTo>
                    <a:pt x="47" y="39"/>
                    <a:pt x="50" y="37"/>
                    <a:pt x="53" y="37"/>
                  </a:cubicBezTo>
                  <a:cubicBezTo>
                    <a:pt x="57" y="37"/>
                    <a:pt x="60" y="39"/>
                    <a:pt x="60" y="43"/>
                  </a:cubicBezTo>
                  <a:cubicBezTo>
                    <a:pt x="60" y="46"/>
                    <a:pt x="57" y="49"/>
                    <a:pt x="53" y="49"/>
                  </a:cubicBezTo>
                  <a:close/>
                </a:path>
              </a:pathLst>
            </a:custGeom>
            <a:solidFill>
              <a:srgbClr val="232F46"/>
            </a:solidFill>
            <a:ln>
              <a:noFill/>
            </a:ln>
          </p:spPr>
          <p:txBody>
            <a:bodyPr vert="horz" wrap="square" lIns="91403" tIns="45701" rIns="91403" bIns="45701" numCol="1" anchor="t" anchorCtr="0" compatLnSpc="1">
              <a:prstTxWarp prst="textNoShape">
                <a:avLst/>
              </a:prstTxWarp>
            </a:bodyPr>
            <a:lstStyle/>
            <a:p>
              <a:pPr defTabSz="914038"/>
              <a:endParaRPr lang="en-US" sz="1799">
                <a:solidFill>
                  <a:srgbClr val="404040"/>
                </a:solidFill>
                <a:latin typeface="Segoe UI"/>
              </a:endParaRPr>
            </a:p>
          </p:txBody>
        </p:sp>
        <p:sp>
          <p:nvSpPr>
            <p:cNvPr id="12" name="Freeform 10"/>
            <p:cNvSpPr>
              <a:spLocks noEditPoints="1"/>
            </p:cNvSpPr>
            <p:nvPr/>
          </p:nvSpPr>
          <p:spPr bwMode="auto">
            <a:xfrm>
              <a:off x="7841294" y="1339954"/>
              <a:ext cx="2445675" cy="1877562"/>
            </a:xfrm>
            <a:custGeom>
              <a:avLst/>
              <a:gdLst>
                <a:gd name="T0" fmla="*/ 244 w 252"/>
                <a:gd name="T1" fmla="*/ 0 h 193"/>
                <a:gd name="T2" fmla="*/ 8 w 252"/>
                <a:gd name="T3" fmla="*/ 0 h 193"/>
                <a:gd name="T4" fmla="*/ 0 w 252"/>
                <a:gd name="T5" fmla="*/ 7 h 193"/>
                <a:gd name="T6" fmla="*/ 0 w 252"/>
                <a:gd name="T7" fmla="*/ 161 h 193"/>
                <a:gd name="T8" fmla="*/ 8 w 252"/>
                <a:gd name="T9" fmla="*/ 168 h 193"/>
                <a:gd name="T10" fmla="*/ 86 w 252"/>
                <a:gd name="T11" fmla="*/ 168 h 193"/>
                <a:gd name="T12" fmla="*/ 86 w 252"/>
                <a:gd name="T13" fmla="*/ 179 h 193"/>
                <a:gd name="T14" fmla="*/ 69 w 252"/>
                <a:gd name="T15" fmla="*/ 193 h 193"/>
                <a:gd name="T16" fmla="*/ 188 w 252"/>
                <a:gd name="T17" fmla="*/ 193 h 193"/>
                <a:gd name="T18" fmla="*/ 171 w 252"/>
                <a:gd name="T19" fmla="*/ 179 h 193"/>
                <a:gd name="T20" fmla="*/ 171 w 252"/>
                <a:gd name="T21" fmla="*/ 168 h 193"/>
                <a:gd name="T22" fmla="*/ 244 w 252"/>
                <a:gd name="T23" fmla="*/ 168 h 193"/>
                <a:gd name="T24" fmla="*/ 252 w 252"/>
                <a:gd name="T25" fmla="*/ 161 h 193"/>
                <a:gd name="T26" fmla="*/ 252 w 252"/>
                <a:gd name="T27" fmla="*/ 7 h 193"/>
                <a:gd name="T28" fmla="*/ 244 w 252"/>
                <a:gd name="T29" fmla="*/ 0 h 193"/>
                <a:gd name="T30" fmla="*/ 238 w 252"/>
                <a:gd name="T31" fmla="*/ 149 h 193"/>
                <a:gd name="T32" fmla="*/ 231 w 252"/>
                <a:gd name="T33" fmla="*/ 155 h 193"/>
                <a:gd name="T34" fmla="*/ 22 w 252"/>
                <a:gd name="T35" fmla="*/ 155 h 193"/>
                <a:gd name="T36" fmla="*/ 15 w 252"/>
                <a:gd name="T37" fmla="*/ 149 h 193"/>
                <a:gd name="T38" fmla="*/ 15 w 252"/>
                <a:gd name="T39" fmla="*/ 19 h 193"/>
                <a:gd name="T40" fmla="*/ 22 w 252"/>
                <a:gd name="T41" fmla="*/ 13 h 193"/>
                <a:gd name="T42" fmla="*/ 231 w 252"/>
                <a:gd name="T43" fmla="*/ 13 h 193"/>
                <a:gd name="T44" fmla="*/ 238 w 252"/>
                <a:gd name="T45" fmla="*/ 19 h 193"/>
                <a:gd name="T46" fmla="*/ 238 w 252"/>
                <a:gd name="T47" fmla="*/ 149 h 193"/>
                <a:gd name="T48" fmla="*/ 238 w 252"/>
                <a:gd name="T49" fmla="*/ 14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2" h="193">
                  <a:moveTo>
                    <a:pt x="244" y="0"/>
                  </a:moveTo>
                  <a:cubicBezTo>
                    <a:pt x="8" y="0"/>
                    <a:pt x="8" y="0"/>
                    <a:pt x="8" y="0"/>
                  </a:cubicBezTo>
                  <a:cubicBezTo>
                    <a:pt x="4" y="0"/>
                    <a:pt x="0" y="3"/>
                    <a:pt x="0" y="7"/>
                  </a:cubicBezTo>
                  <a:cubicBezTo>
                    <a:pt x="0" y="161"/>
                    <a:pt x="0" y="161"/>
                    <a:pt x="0" y="161"/>
                  </a:cubicBezTo>
                  <a:cubicBezTo>
                    <a:pt x="0" y="165"/>
                    <a:pt x="4" y="168"/>
                    <a:pt x="8" y="168"/>
                  </a:cubicBezTo>
                  <a:cubicBezTo>
                    <a:pt x="86" y="168"/>
                    <a:pt x="86" y="168"/>
                    <a:pt x="86" y="168"/>
                  </a:cubicBezTo>
                  <a:cubicBezTo>
                    <a:pt x="86" y="179"/>
                    <a:pt x="86" y="179"/>
                    <a:pt x="86" y="179"/>
                  </a:cubicBezTo>
                  <a:cubicBezTo>
                    <a:pt x="69" y="193"/>
                    <a:pt x="69" y="193"/>
                    <a:pt x="69" y="193"/>
                  </a:cubicBezTo>
                  <a:cubicBezTo>
                    <a:pt x="188" y="193"/>
                    <a:pt x="188" y="193"/>
                    <a:pt x="188" y="193"/>
                  </a:cubicBezTo>
                  <a:cubicBezTo>
                    <a:pt x="171" y="179"/>
                    <a:pt x="171" y="179"/>
                    <a:pt x="171" y="179"/>
                  </a:cubicBezTo>
                  <a:cubicBezTo>
                    <a:pt x="171" y="168"/>
                    <a:pt x="171" y="168"/>
                    <a:pt x="171" y="168"/>
                  </a:cubicBezTo>
                  <a:cubicBezTo>
                    <a:pt x="244" y="168"/>
                    <a:pt x="244" y="168"/>
                    <a:pt x="244" y="168"/>
                  </a:cubicBezTo>
                  <a:cubicBezTo>
                    <a:pt x="249" y="168"/>
                    <a:pt x="252" y="165"/>
                    <a:pt x="252" y="161"/>
                  </a:cubicBezTo>
                  <a:cubicBezTo>
                    <a:pt x="252" y="7"/>
                    <a:pt x="252" y="7"/>
                    <a:pt x="252" y="7"/>
                  </a:cubicBezTo>
                  <a:cubicBezTo>
                    <a:pt x="252" y="3"/>
                    <a:pt x="249" y="0"/>
                    <a:pt x="244" y="0"/>
                  </a:cubicBezTo>
                  <a:close/>
                  <a:moveTo>
                    <a:pt x="238" y="149"/>
                  </a:moveTo>
                  <a:cubicBezTo>
                    <a:pt x="238" y="153"/>
                    <a:pt x="235" y="155"/>
                    <a:pt x="231" y="155"/>
                  </a:cubicBezTo>
                  <a:cubicBezTo>
                    <a:pt x="22" y="155"/>
                    <a:pt x="22" y="155"/>
                    <a:pt x="22" y="155"/>
                  </a:cubicBezTo>
                  <a:cubicBezTo>
                    <a:pt x="18" y="155"/>
                    <a:pt x="15" y="153"/>
                    <a:pt x="15" y="149"/>
                  </a:cubicBezTo>
                  <a:cubicBezTo>
                    <a:pt x="15" y="19"/>
                    <a:pt x="15" y="19"/>
                    <a:pt x="15" y="19"/>
                  </a:cubicBezTo>
                  <a:cubicBezTo>
                    <a:pt x="15" y="15"/>
                    <a:pt x="18" y="13"/>
                    <a:pt x="22" y="13"/>
                  </a:cubicBezTo>
                  <a:cubicBezTo>
                    <a:pt x="231" y="13"/>
                    <a:pt x="231" y="13"/>
                    <a:pt x="231" y="13"/>
                  </a:cubicBezTo>
                  <a:cubicBezTo>
                    <a:pt x="235" y="13"/>
                    <a:pt x="238" y="15"/>
                    <a:pt x="238" y="19"/>
                  </a:cubicBezTo>
                  <a:cubicBezTo>
                    <a:pt x="238" y="149"/>
                    <a:pt x="238" y="149"/>
                    <a:pt x="238" y="149"/>
                  </a:cubicBezTo>
                  <a:cubicBezTo>
                    <a:pt x="238" y="149"/>
                    <a:pt x="238" y="149"/>
                    <a:pt x="238" y="149"/>
                  </a:cubicBezTo>
                  <a:close/>
                </a:path>
              </a:pathLst>
            </a:custGeom>
            <a:solidFill>
              <a:srgbClr val="232F46"/>
            </a:solidFill>
            <a:ln>
              <a:noFill/>
            </a:ln>
          </p:spPr>
          <p:txBody>
            <a:bodyPr vert="horz" wrap="square" lIns="91403" tIns="45701" rIns="91403" bIns="45701" numCol="1" anchor="t" anchorCtr="0" compatLnSpc="1">
              <a:prstTxWarp prst="textNoShape">
                <a:avLst/>
              </a:prstTxWarp>
            </a:bodyPr>
            <a:lstStyle/>
            <a:p>
              <a:pPr defTabSz="914038"/>
              <a:endParaRPr lang="en-US" sz="1799">
                <a:solidFill>
                  <a:srgbClr val="404040"/>
                </a:solidFill>
                <a:latin typeface="Segoe UI"/>
              </a:endParaRPr>
            </a:p>
          </p:txBody>
        </p:sp>
        <p:sp>
          <p:nvSpPr>
            <p:cNvPr id="15" name="Freeform 13"/>
            <p:cNvSpPr>
              <a:spLocks/>
            </p:cNvSpPr>
            <p:nvPr/>
          </p:nvSpPr>
          <p:spPr bwMode="auto">
            <a:xfrm>
              <a:off x="10432465" y="5309852"/>
              <a:ext cx="1441079" cy="1434153"/>
            </a:xfrm>
            <a:custGeom>
              <a:avLst/>
              <a:gdLst>
                <a:gd name="T0" fmla="*/ 208 w 208"/>
                <a:gd name="T1" fmla="*/ 97 h 207"/>
                <a:gd name="T2" fmla="*/ 96 w 208"/>
                <a:gd name="T3" fmla="*/ 207 h 207"/>
                <a:gd name="T4" fmla="*/ 0 w 208"/>
                <a:gd name="T5" fmla="*/ 112 h 207"/>
                <a:gd name="T6" fmla="*/ 112 w 208"/>
                <a:gd name="T7" fmla="*/ 0 h 207"/>
                <a:gd name="T8" fmla="*/ 208 w 208"/>
                <a:gd name="T9" fmla="*/ 97 h 207"/>
              </a:gdLst>
              <a:ahLst/>
              <a:cxnLst>
                <a:cxn ang="0">
                  <a:pos x="T0" y="T1"/>
                </a:cxn>
                <a:cxn ang="0">
                  <a:pos x="T2" y="T3"/>
                </a:cxn>
                <a:cxn ang="0">
                  <a:pos x="T4" y="T5"/>
                </a:cxn>
                <a:cxn ang="0">
                  <a:pos x="T6" y="T7"/>
                </a:cxn>
                <a:cxn ang="0">
                  <a:pos x="T8" y="T9"/>
                </a:cxn>
              </a:cxnLst>
              <a:rect l="0" t="0" r="r" b="b"/>
              <a:pathLst>
                <a:path w="208" h="207">
                  <a:moveTo>
                    <a:pt x="208" y="97"/>
                  </a:moveTo>
                  <a:lnTo>
                    <a:pt x="96" y="207"/>
                  </a:lnTo>
                  <a:lnTo>
                    <a:pt x="0" y="112"/>
                  </a:lnTo>
                  <a:lnTo>
                    <a:pt x="112" y="0"/>
                  </a:lnTo>
                  <a:lnTo>
                    <a:pt x="208" y="97"/>
                  </a:lnTo>
                  <a:close/>
                </a:path>
              </a:pathLst>
            </a:custGeom>
            <a:solidFill>
              <a:srgbClr val="C1E00A"/>
            </a:solidFill>
            <a:ln>
              <a:noFill/>
            </a:ln>
          </p:spPr>
          <p:txBody>
            <a:bodyPr vert="horz" wrap="square" lIns="91403" tIns="45701" rIns="91403" bIns="45701" numCol="1" anchor="t" anchorCtr="0" compatLnSpc="1">
              <a:prstTxWarp prst="textNoShape">
                <a:avLst/>
              </a:prstTxWarp>
            </a:bodyPr>
            <a:lstStyle/>
            <a:p>
              <a:pPr defTabSz="914038"/>
              <a:endParaRPr lang="en-US" sz="1799">
                <a:solidFill>
                  <a:srgbClr val="404040"/>
                </a:solidFill>
                <a:latin typeface="Segoe UI"/>
              </a:endParaRPr>
            </a:p>
          </p:txBody>
        </p:sp>
        <p:sp>
          <p:nvSpPr>
            <p:cNvPr id="16" name="Freeform 14"/>
            <p:cNvSpPr>
              <a:spLocks/>
            </p:cNvSpPr>
            <p:nvPr/>
          </p:nvSpPr>
          <p:spPr bwMode="auto">
            <a:xfrm>
              <a:off x="9150734" y="4291395"/>
              <a:ext cx="1919127" cy="1669714"/>
            </a:xfrm>
            <a:custGeom>
              <a:avLst/>
              <a:gdLst>
                <a:gd name="T0" fmla="*/ 111 w 198"/>
                <a:gd name="T1" fmla="*/ 5 h 172"/>
                <a:gd name="T2" fmla="*/ 95 w 198"/>
                <a:gd name="T3" fmla="*/ 5 h 172"/>
                <a:gd name="T4" fmla="*/ 93 w 198"/>
                <a:gd name="T5" fmla="*/ 17 h 172"/>
                <a:gd name="T6" fmla="*/ 82 w 198"/>
                <a:gd name="T7" fmla="*/ 5 h 172"/>
                <a:gd name="T8" fmla="*/ 66 w 198"/>
                <a:gd name="T9" fmla="*/ 5 h 172"/>
                <a:gd name="T10" fmla="*/ 66 w 198"/>
                <a:gd name="T11" fmla="*/ 21 h 172"/>
                <a:gd name="T12" fmla="*/ 66 w 198"/>
                <a:gd name="T13" fmla="*/ 21 h 172"/>
                <a:gd name="T14" fmla="*/ 66 w 198"/>
                <a:gd name="T15" fmla="*/ 21 h 172"/>
                <a:gd name="T16" fmla="*/ 66 w 198"/>
                <a:gd name="T17" fmla="*/ 21 h 172"/>
                <a:gd name="T18" fmla="*/ 51 w 198"/>
                <a:gd name="T19" fmla="*/ 5 h 172"/>
                <a:gd name="T20" fmla="*/ 35 w 198"/>
                <a:gd name="T21" fmla="*/ 5 h 172"/>
                <a:gd name="T22" fmla="*/ 36 w 198"/>
                <a:gd name="T23" fmla="*/ 21 h 172"/>
                <a:gd name="T24" fmla="*/ 35 w 198"/>
                <a:gd name="T25" fmla="*/ 20 h 172"/>
                <a:gd name="T26" fmla="*/ 35 w 198"/>
                <a:gd name="T27" fmla="*/ 20 h 172"/>
                <a:gd name="T28" fmla="*/ 23 w 198"/>
                <a:gd name="T29" fmla="*/ 8 h 172"/>
                <a:gd name="T30" fmla="*/ 5 w 198"/>
                <a:gd name="T31" fmla="*/ 7 h 172"/>
                <a:gd name="T32" fmla="*/ 6 w 198"/>
                <a:gd name="T33" fmla="*/ 25 h 172"/>
                <a:gd name="T34" fmla="*/ 63 w 198"/>
                <a:gd name="T35" fmla="*/ 82 h 172"/>
                <a:gd name="T36" fmla="*/ 48 w 198"/>
                <a:gd name="T37" fmla="*/ 84 h 172"/>
                <a:gd name="T38" fmla="*/ 49 w 198"/>
                <a:gd name="T39" fmla="*/ 102 h 172"/>
                <a:gd name="T40" fmla="*/ 75 w 198"/>
                <a:gd name="T41" fmla="*/ 127 h 172"/>
                <a:gd name="T42" fmla="*/ 101 w 198"/>
                <a:gd name="T43" fmla="*/ 154 h 172"/>
                <a:gd name="T44" fmla="*/ 126 w 198"/>
                <a:gd name="T45" fmla="*/ 154 h 172"/>
                <a:gd name="T46" fmla="*/ 144 w 198"/>
                <a:gd name="T47" fmla="*/ 172 h 172"/>
                <a:gd name="T48" fmla="*/ 198 w 198"/>
                <a:gd name="T49" fmla="*/ 117 h 172"/>
                <a:gd name="T50" fmla="*/ 180 w 198"/>
                <a:gd name="T51" fmla="*/ 99 h 172"/>
                <a:gd name="T52" fmla="*/ 180 w 198"/>
                <a:gd name="T53" fmla="*/ 75 h 172"/>
                <a:gd name="T54" fmla="*/ 144 w 198"/>
                <a:gd name="T55" fmla="*/ 38 h 172"/>
                <a:gd name="T56" fmla="*/ 144 w 198"/>
                <a:gd name="T57" fmla="*/ 38 h 172"/>
                <a:gd name="T58" fmla="*/ 111 w 198"/>
                <a:gd name="T59" fmla="*/ 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8" h="172">
                  <a:moveTo>
                    <a:pt x="111" y="5"/>
                  </a:moveTo>
                  <a:cubicBezTo>
                    <a:pt x="106" y="1"/>
                    <a:pt x="99" y="0"/>
                    <a:pt x="95" y="5"/>
                  </a:cubicBezTo>
                  <a:cubicBezTo>
                    <a:pt x="92" y="8"/>
                    <a:pt x="91" y="13"/>
                    <a:pt x="93" y="17"/>
                  </a:cubicBezTo>
                  <a:cubicBezTo>
                    <a:pt x="82" y="5"/>
                    <a:pt x="82" y="5"/>
                    <a:pt x="82" y="5"/>
                  </a:cubicBezTo>
                  <a:cubicBezTo>
                    <a:pt x="77" y="1"/>
                    <a:pt x="70" y="0"/>
                    <a:pt x="66" y="5"/>
                  </a:cubicBezTo>
                  <a:cubicBezTo>
                    <a:pt x="61" y="9"/>
                    <a:pt x="62" y="16"/>
                    <a:pt x="66" y="21"/>
                  </a:cubicBezTo>
                  <a:cubicBezTo>
                    <a:pt x="66" y="21"/>
                    <a:pt x="66" y="21"/>
                    <a:pt x="66" y="21"/>
                  </a:cubicBezTo>
                  <a:cubicBezTo>
                    <a:pt x="66" y="21"/>
                    <a:pt x="66" y="21"/>
                    <a:pt x="66" y="21"/>
                  </a:cubicBezTo>
                  <a:cubicBezTo>
                    <a:pt x="66" y="21"/>
                    <a:pt x="66" y="21"/>
                    <a:pt x="66" y="21"/>
                  </a:cubicBezTo>
                  <a:cubicBezTo>
                    <a:pt x="51" y="5"/>
                    <a:pt x="51" y="5"/>
                    <a:pt x="51" y="5"/>
                  </a:cubicBezTo>
                  <a:cubicBezTo>
                    <a:pt x="46" y="1"/>
                    <a:pt x="39" y="0"/>
                    <a:pt x="35" y="5"/>
                  </a:cubicBezTo>
                  <a:cubicBezTo>
                    <a:pt x="31" y="9"/>
                    <a:pt x="31" y="16"/>
                    <a:pt x="36" y="21"/>
                  </a:cubicBezTo>
                  <a:cubicBezTo>
                    <a:pt x="35" y="20"/>
                    <a:pt x="35" y="20"/>
                    <a:pt x="35" y="20"/>
                  </a:cubicBezTo>
                  <a:cubicBezTo>
                    <a:pt x="35" y="20"/>
                    <a:pt x="35" y="20"/>
                    <a:pt x="35" y="20"/>
                  </a:cubicBezTo>
                  <a:cubicBezTo>
                    <a:pt x="23" y="8"/>
                    <a:pt x="23" y="8"/>
                    <a:pt x="23" y="8"/>
                  </a:cubicBezTo>
                  <a:cubicBezTo>
                    <a:pt x="18" y="3"/>
                    <a:pt x="10" y="3"/>
                    <a:pt x="5" y="7"/>
                  </a:cubicBezTo>
                  <a:cubicBezTo>
                    <a:pt x="0" y="12"/>
                    <a:pt x="1" y="20"/>
                    <a:pt x="6" y="25"/>
                  </a:cubicBezTo>
                  <a:cubicBezTo>
                    <a:pt x="63" y="82"/>
                    <a:pt x="63" y="82"/>
                    <a:pt x="63" y="82"/>
                  </a:cubicBezTo>
                  <a:cubicBezTo>
                    <a:pt x="58" y="80"/>
                    <a:pt x="52" y="80"/>
                    <a:pt x="48" y="84"/>
                  </a:cubicBezTo>
                  <a:cubicBezTo>
                    <a:pt x="43" y="89"/>
                    <a:pt x="44" y="97"/>
                    <a:pt x="49" y="102"/>
                  </a:cubicBezTo>
                  <a:cubicBezTo>
                    <a:pt x="75" y="127"/>
                    <a:pt x="75" y="127"/>
                    <a:pt x="75" y="127"/>
                  </a:cubicBezTo>
                  <a:cubicBezTo>
                    <a:pt x="101" y="154"/>
                    <a:pt x="101" y="154"/>
                    <a:pt x="101" y="154"/>
                  </a:cubicBezTo>
                  <a:cubicBezTo>
                    <a:pt x="108" y="161"/>
                    <a:pt x="119" y="161"/>
                    <a:pt x="126" y="154"/>
                  </a:cubicBezTo>
                  <a:cubicBezTo>
                    <a:pt x="144" y="172"/>
                    <a:pt x="144" y="172"/>
                    <a:pt x="144" y="172"/>
                  </a:cubicBezTo>
                  <a:cubicBezTo>
                    <a:pt x="198" y="117"/>
                    <a:pt x="198" y="117"/>
                    <a:pt x="198" y="117"/>
                  </a:cubicBezTo>
                  <a:cubicBezTo>
                    <a:pt x="180" y="99"/>
                    <a:pt x="180" y="99"/>
                    <a:pt x="180" y="99"/>
                  </a:cubicBezTo>
                  <a:cubicBezTo>
                    <a:pt x="187" y="92"/>
                    <a:pt x="187" y="81"/>
                    <a:pt x="180" y="75"/>
                  </a:cubicBezTo>
                  <a:cubicBezTo>
                    <a:pt x="144" y="38"/>
                    <a:pt x="144" y="38"/>
                    <a:pt x="144" y="38"/>
                  </a:cubicBezTo>
                  <a:cubicBezTo>
                    <a:pt x="144" y="38"/>
                    <a:pt x="144" y="38"/>
                    <a:pt x="144" y="38"/>
                  </a:cubicBezTo>
                  <a:lnTo>
                    <a:pt x="111" y="5"/>
                  </a:lnTo>
                  <a:close/>
                </a:path>
              </a:pathLst>
            </a:custGeom>
            <a:solidFill>
              <a:srgbClr val="F5BF92"/>
            </a:solidFill>
            <a:ln>
              <a:noFill/>
            </a:ln>
          </p:spPr>
          <p:txBody>
            <a:bodyPr vert="horz" wrap="square" lIns="91403" tIns="45701" rIns="91403" bIns="45701" numCol="1" anchor="t" anchorCtr="0" compatLnSpc="1">
              <a:prstTxWarp prst="textNoShape">
                <a:avLst/>
              </a:prstTxWarp>
            </a:bodyPr>
            <a:lstStyle/>
            <a:p>
              <a:pPr defTabSz="914038"/>
              <a:endParaRPr lang="en-US" sz="1799">
                <a:solidFill>
                  <a:srgbClr val="404040"/>
                </a:solidFill>
                <a:latin typeface="Segoe UI"/>
              </a:endParaRPr>
            </a:p>
          </p:txBody>
        </p:sp>
        <p:sp>
          <p:nvSpPr>
            <p:cNvPr id="17" name="Freeform 15"/>
            <p:cNvSpPr>
              <a:spLocks/>
            </p:cNvSpPr>
            <p:nvPr/>
          </p:nvSpPr>
          <p:spPr bwMode="auto">
            <a:xfrm>
              <a:off x="8672686" y="2954242"/>
              <a:ext cx="2854445" cy="1053096"/>
            </a:xfrm>
            <a:custGeom>
              <a:avLst/>
              <a:gdLst>
                <a:gd name="T0" fmla="*/ 40 w 294"/>
                <a:gd name="T1" fmla="*/ 109 h 109"/>
                <a:gd name="T2" fmla="*/ 7 w 294"/>
                <a:gd name="T3" fmla="*/ 77 h 109"/>
                <a:gd name="T4" fmla="*/ 0 w 294"/>
                <a:gd name="T5" fmla="*/ 60 h 109"/>
                <a:gd name="T6" fmla="*/ 7 w 294"/>
                <a:gd name="T7" fmla="*/ 43 h 109"/>
                <a:gd name="T8" fmla="*/ 24 w 294"/>
                <a:gd name="T9" fmla="*/ 36 h 109"/>
                <a:gd name="T10" fmla="*/ 271 w 294"/>
                <a:gd name="T11" fmla="*/ 36 h 109"/>
                <a:gd name="T12" fmla="*/ 284 w 294"/>
                <a:gd name="T13" fmla="*/ 23 h 109"/>
                <a:gd name="T14" fmla="*/ 271 w 294"/>
                <a:gd name="T15" fmla="*/ 10 h 109"/>
                <a:gd name="T16" fmla="*/ 248 w 294"/>
                <a:gd name="T17" fmla="*/ 10 h 109"/>
                <a:gd name="T18" fmla="*/ 248 w 294"/>
                <a:gd name="T19" fmla="*/ 0 h 109"/>
                <a:gd name="T20" fmla="*/ 271 w 294"/>
                <a:gd name="T21" fmla="*/ 0 h 109"/>
                <a:gd name="T22" fmla="*/ 294 w 294"/>
                <a:gd name="T23" fmla="*/ 23 h 109"/>
                <a:gd name="T24" fmla="*/ 271 w 294"/>
                <a:gd name="T25" fmla="*/ 45 h 109"/>
                <a:gd name="T26" fmla="*/ 24 w 294"/>
                <a:gd name="T27" fmla="*/ 45 h 109"/>
                <a:gd name="T28" fmla="*/ 14 w 294"/>
                <a:gd name="T29" fmla="*/ 50 h 109"/>
                <a:gd name="T30" fmla="*/ 10 w 294"/>
                <a:gd name="T31" fmla="*/ 60 h 109"/>
                <a:gd name="T32" fmla="*/ 14 w 294"/>
                <a:gd name="T33" fmla="*/ 70 h 109"/>
                <a:gd name="T34" fmla="*/ 14 w 294"/>
                <a:gd name="T35" fmla="*/ 70 h 109"/>
                <a:gd name="T36" fmla="*/ 47 w 294"/>
                <a:gd name="T37" fmla="*/ 102 h 109"/>
                <a:gd name="T38" fmla="*/ 40 w 294"/>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 h="109">
                  <a:moveTo>
                    <a:pt x="40" y="109"/>
                  </a:moveTo>
                  <a:cubicBezTo>
                    <a:pt x="7" y="77"/>
                    <a:pt x="7" y="77"/>
                    <a:pt x="7" y="77"/>
                  </a:cubicBezTo>
                  <a:cubicBezTo>
                    <a:pt x="3" y="72"/>
                    <a:pt x="0" y="66"/>
                    <a:pt x="0" y="60"/>
                  </a:cubicBezTo>
                  <a:cubicBezTo>
                    <a:pt x="0" y="54"/>
                    <a:pt x="3" y="48"/>
                    <a:pt x="7" y="43"/>
                  </a:cubicBezTo>
                  <a:cubicBezTo>
                    <a:pt x="12" y="39"/>
                    <a:pt x="18" y="36"/>
                    <a:pt x="24" y="36"/>
                  </a:cubicBezTo>
                  <a:cubicBezTo>
                    <a:pt x="271" y="36"/>
                    <a:pt x="271" y="36"/>
                    <a:pt x="271" y="36"/>
                  </a:cubicBezTo>
                  <a:cubicBezTo>
                    <a:pt x="279" y="36"/>
                    <a:pt x="284" y="30"/>
                    <a:pt x="284" y="23"/>
                  </a:cubicBezTo>
                  <a:cubicBezTo>
                    <a:pt x="284" y="16"/>
                    <a:pt x="279" y="10"/>
                    <a:pt x="271" y="10"/>
                  </a:cubicBezTo>
                  <a:cubicBezTo>
                    <a:pt x="248" y="10"/>
                    <a:pt x="248" y="10"/>
                    <a:pt x="248" y="10"/>
                  </a:cubicBezTo>
                  <a:cubicBezTo>
                    <a:pt x="248" y="0"/>
                    <a:pt x="248" y="0"/>
                    <a:pt x="248" y="0"/>
                  </a:cubicBezTo>
                  <a:cubicBezTo>
                    <a:pt x="271" y="0"/>
                    <a:pt x="271" y="0"/>
                    <a:pt x="271" y="0"/>
                  </a:cubicBezTo>
                  <a:cubicBezTo>
                    <a:pt x="284" y="0"/>
                    <a:pt x="294" y="11"/>
                    <a:pt x="294" y="23"/>
                  </a:cubicBezTo>
                  <a:cubicBezTo>
                    <a:pt x="294" y="35"/>
                    <a:pt x="284" y="45"/>
                    <a:pt x="271" y="45"/>
                  </a:cubicBezTo>
                  <a:cubicBezTo>
                    <a:pt x="24" y="45"/>
                    <a:pt x="24" y="45"/>
                    <a:pt x="24" y="45"/>
                  </a:cubicBezTo>
                  <a:cubicBezTo>
                    <a:pt x="20" y="46"/>
                    <a:pt x="17" y="47"/>
                    <a:pt x="14" y="50"/>
                  </a:cubicBezTo>
                  <a:cubicBezTo>
                    <a:pt x="11" y="52"/>
                    <a:pt x="10" y="56"/>
                    <a:pt x="10" y="60"/>
                  </a:cubicBezTo>
                  <a:cubicBezTo>
                    <a:pt x="10" y="64"/>
                    <a:pt x="11" y="67"/>
                    <a:pt x="14" y="70"/>
                  </a:cubicBezTo>
                  <a:cubicBezTo>
                    <a:pt x="14" y="70"/>
                    <a:pt x="14" y="70"/>
                    <a:pt x="14" y="70"/>
                  </a:cubicBezTo>
                  <a:cubicBezTo>
                    <a:pt x="47" y="102"/>
                    <a:pt x="47" y="102"/>
                    <a:pt x="47" y="102"/>
                  </a:cubicBezTo>
                  <a:lnTo>
                    <a:pt x="40" y="109"/>
                  </a:lnTo>
                  <a:close/>
                </a:path>
              </a:pathLst>
            </a:custGeom>
            <a:solidFill>
              <a:srgbClr val="0090B7"/>
            </a:solidFill>
            <a:ln>
              <a:noFill/>
            </a:ln>
          </p:spPr>
          <p:txBody>
            <a:bodyPr vert="horz" wrap="square" lIns="91403" tIns="45701" rIns="91403" bIns="45701" numCol="1" anchor="t" anchorCtr="0" compatLnSpc="1">
              <a:prstTxWarp prst="textNoShape">
                <a:avLst/>
              </a:prstTxWarp>
            </a:bodyPr>
            <a:lstStyle/>
            <a:p>
              <a:pPr defTabSz="914038"/>
              <a:endParaRPr lang="en-US" sz="1799">
                <a:solidFill>
                  <a:srgbClr val="404040"/>
                </a:solidFill>
                <a:latin typeface="Segoe UI"/>
              </a:endParaRPr>
            </a:p>
          </p:txBody>
        </p:sp>
        <p:sp>
          <p:nvSpPr>
            <p:cNvPr id="18" name="Freeform 16"/>
            <p:cNvSpPr>
              <a:spLocks/>
            </p:cNvSpPr>
            <p:nvPr/>
          </p:nvSpPr>
          <p:spPr bwMode="auto">
            <a:xfrm>
              <a:off x="9365513" y="2192133"/>
              <a:ext cx="374126" cy="374126"/>
            </a:xfrm>
            <a:custGeom>
              <a:avLst/>
              <a:gdLst>
                <a:gd name="T0" fmla="*/ 82 w 82"/>
                <a:gd name="T1" fmla="*/ 65 h 82"/>
                <a:gd name="T2" fmla="*/ 57 w 82"/>
                <a:gd name="T3" fmla="*/ 41 h 82"/>
                <a:gd name="T4" fmla="*/ 74 w 82"/>
                <a:gd name="T5" fmla="*/ 24 h 82"/>
                <a:gd name="T6" fmla="*/ 0 w 82"/>
                <a:gd name="T7" fmla="*/ 0 h 82"/>
                <a:gd name="T8" fmla="*/ 25 w 82"/>
                <a:gd name="T9" fmla="*/ 73 h 82"/>
                <a:gd name="T10" fmla="*/ 42 w 82"/>
                <a:gd name="T11" fmla="*/ 56 h 82"/>
                <a:gd name="T12" fmla="*/ 66 w 82"/>
                <a:gd name="T13" fmla="*/ 82 h 82"/>
                <a:gd name="T14" fmla="*/ 82 w 82"/>
                <a:gd name="T15" fmla="*/ 65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82">
                  <a:moveTo>
                    <a:pt x="82" y="65"/>
                  </a:moveTo>
                  <a:lnTo>
                    <a:pt x="57" y="41"/>
                  </a:lnTo>
                  <a:lnTo>
                    <a:pt x="74" y="24"/>
                  </a:lnTo>
                  <a:lnTo>
                    <a:pt x="0" y="0"/>
                  </a:lnTo>
                  <a:lnTo>
                    <a:pt x="25" y="73"/>
                  </a:lnTo>
                  <a:lnTo>
                    <a:pt x="42" y="56"/>
                  </a:lnTo>
                  <a:lnTo>
                    <a:pt x="66" y="82"/>
                  </a:lnTo>
                  <a:lnTo>
                    <a:pt x="82" y="65"/>
                  </a:lnTo>
                  <a:close/>
                </a:path>
              </a:pathLst>
            </a:custGeom>
            <a:solidFill>
              <a:schemeClr val="bg1"/>
            </a:solidFill>
            <a:ln>
              <a:noFill/>
            </a:ln>
          </p:spPr>
          <p:txBody>
            <a:bodyPr vert="horz" wrap="square" lIns="91403" tIns="45701" rIns="91403" bIns="45701" numCol="1" anchor="t" anchorCtr="0" compatLnSpc="1">
              <a:prstTxWarp prst="textNoShape">
                <a:avLst/>
              </a:prstTxWarp>
            </a:bodyPr>
            <a:lstStyle/>
            <a:p>
              <a:pPr defTabSz="914038"/>
              <a:endParaRPr lang="en-US" sz="1799">
                <a:solidFill>
                  <a:srgbClr val="404040"/>
                </a:solidFill>
                <a:latin typeface="Segoe UI"/>
              </a:endParaRPr>
            </a:p>
          </p:txBody>
        </p:sp>
      </p:grpSp>
    </p:spTree>
    <p:extLst>
      <p:ext uri="{BB962C8B-B14F-4D97-AF65-F5344CB8AC3E}">
        <p14:creationId xmlns:p14="http://schemas.microsoft.com/office/powerpoint/2010/main" val="24169148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35989639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28092361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931819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26820184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Office UI Fabric?</a:t>
            </a:r>
            <a:endParaRPr lang="en-US" dirty="0"/>
          </a:p>
        </p:txBody>
      </p:sp>
      <p:sp>
        <p:nvSpPr>
          <p:cNvPr id="3" name="Content Placeholder 2"/>
          <p:cNvSpPr>
            <a:spLocks noGrp="1"/>
          </p:cNvSpPr>
          <p:nvPr>
            <p:ph idx="1"/>
          </p:nvPr>
        </p:nvSpPr>
        <p:spPr/>
        <p:txBody>
          <a:bodyPr/>
          <a:lstStyle/>
          <a:p>
            <a:pPr lvl="1"/>
            <a:r>
              <a:rPr lang="en-US" sz="2000" dirty="0"/>
              <a:t>Responsive, mobile-first, front-end framework for developers</a:t>
            </a:r>
          </a:p>
          <a:p>
            <a:pPr lvl="1"/>
            <a:r>
              <a:rPr lang="en-US" sz="2000" dirty="0"/>
              <a:t>Designed to make it simple to quickly create web experiences using the Office Design </a:t>
            </a:r>
            <a:r>
              <a:rPr lang="en-US" sz="2000" dirty="0" smtClean="0"/>
              <a:t>Language</a:t>
            </a:r>
          </a:p>
          <a:p>
            <a:pPr lvl="1"/>
            <a:r>
              <a:rPr lang="en-US" sz="2000" dirty="0" smtClean="0"/>
              <a:t>Designed </a:t>
            </a:r>
            <a:r>
              <a:rPr lang="en-US" sz="2000" dirty="0"/>
              <a:t>to work across Office Clients where Office Add-ins are supported</a:t>
            </a:r>
          </a:p>
          <a:p>
            <a:pPr lvl="1"/>
            <a:r>
              <a:rPr lang="en-US" sz="2000" dirty="0" smtClean="0"/>
              <a:t>Apply </a:t>
            </a:r>
            <a:r>
              <a:rPr lang="en-US" sz="2000" dirty="0"/>
              <a:t>simple CSS styles to make your web applications look and feel like the rest of Office</a:t>
            </a:r>
          </a:p>
          <a:p>
            <a:pPr marL="1022081" lvl="2" indent="-342900">
              <a:buFont typeface="Arial" panose="020B0604020202020204" pitchFamily="34" charset="0"/>
              <a:buChar char="•"/>
            </a:pPr>
            <a:r>
              <a:rPr lang="en-US" sz="2000" dirty="0" smtClean="0">
                <a:latin typeface="+mn-lt"/>
              </a:rPr>
              <a:t>Styling </a:t>
            </a:r>
            <a:r>
              <a:rPr lang="en-US" sz="2000" dirty="0">
                <a:latin typeface="+mn-lt"/>
              </a:rPr>
              <a:t>takes into account typography, color, icons, animations, responsive grid layouts and localization</a:t>
            </a:r>
          </a:p>
          <a:p>
            <a:pPr marL="1022081" lvl="2" indent="-342900">
              <a:buFont typeface="Arial" panose="020B0604020202020204" pitchFamily="34" charset="0"/>
              <a:buChar char="•"/>
            </a:pPr>
            <a:r>
              <a:rPr lang="en-US" sz="2000" dirty="0" smtClean="0">
                <a:latin typeface="+mn-lt"/>
              </a:rPr>
              <a:t>Reusable </a:t>
            </a:r>
            <a:r>
              <a:rPr lang="en-US" sz="2000" dirty="0">
                <a:latin typeface="+mn-lt"/>
              </a:rPr>
              <a:t>components such as input, </a:t>
            </a:r>
            <a:r>
              <a:rPr lang="en-US" sz="2000" dirty="0" smtClean="0">
                <a:latin typeface="+mn-lt"/>
              </a:rPr>
              <a:t/>
            </a:r>
            <a:br>
              <a:rPr lang="en-US" sz="2000" dirty="0" smtClean="0">
                <a:latin typeface="+mn-lt"/>
              </a:rPr>
            </a:br>
            <a:r>
              <a:rPr lang="en-US" sz="2000" dirty="0" smtClean="0">
                <a:latin typeface="+mn-lt"/>
              </a:rPr>
              <a:t>layout</a:t>
            </a:r>
            <a:r>
              <a:rPr lang="en-US" sz="2000" dirty="0">
                <a:latin typeface="+mn-lt"/>
              </a:rPr>
              <a:t>, navigation and content </a:t>
            </a:r>
            <a:r>
              <a:rPr lang="en-US" sz="2000" dirty="0" smtClean="0">
                <a:latin typeface="+mn-lt"/>
              </a:rPr>
              <a:t/>
            </a:r>
            <a:br>
              <a:rPr lang="en-US" sz="2000" dirty="0" smtClean="0">
                <a:latin typeface="+mn-lt"/>
              </a:rPr>
            </a:br>
            <a:r>
              <a:rPr lang="en-US" sz="2000" dirty="0" smtClean="0">
                <a:latin typeface="+mn-lt"/>
              </a:rPr>
              <a:t>(</a:t>
            </a:r>
            <a:r>
              <a:rPr lang="en-US" sz="2000" dirty="0">
                <a:latin typeface="+mn-lt"/>
              </a:rPr>
              <a:t>persona card, list item and </a:t>
            </a:r>
            <a:r>
              <a:rPr lang="en-US" sz="2000" dirty="0" smtClean="0">
                <a:latin typeface="+mn-lt"/>
              </a:rPr>
              <a:t/>
            </a:r>
            <a:br>
              <a:rPr lang="en-US" sz="2000" dirty="0" smtClean="0">
                <a:latin typeface="+mn-lt"/>
              </a:rPr>
            </a:br>
            <a:r>
              <a:rPr lang="en-US" sz="2000" dirty="0" smtClean="0">
                <a:latin typeface="+mn-lt"/>
              </a:rPr>
              <a:t>table </a:t>
            </a:r>
            <a:r>
              <a:rPr lang="en-US" sz="2000" dirty="0">
                <a:latin typeface="+mn-lt"/>
              </a:rPr>
              <a:t>views)</a:t>
            </a:r>
          </a:p>
          <a:p>
            <a:pPr marL="1022081" lvl="2" indent="-342900">
              <a:buFont typeface="Arial" panose="020B0604020202020204" pitchFamily="34" charset="0"/>
              <a:buChar char="•"/>
            </a:pPr>
            <a:endParaRPr lang="en-US" sz="2000" dirty="0">
              <a:latin typeface="+mn-lt"/>
            </a:endParaRPr>
          </a:p>
        </p:txBody>
      </p:sp>
      <p:pic>
        <p:nvPicPr>
          <p:cNvPr id="4" name="Picture 3"/>
          <p:cNvPicPr>
            <a:picLocks noChangeAspect="1"/>
          </p:cNvPicPr>
          <p:nvPr/>
        </p:nvPicPr>
        <p:blipFill>
          <a:blip r:embed="rId3"/>
          <a:stretch>
            <a:fillRect/>
          </a:stretch>
        </p:blipFill>
        <p:spPr>
          <a:xfrm>
            <a:off x="5850384" y="3303650"/>
            <a:ext cx="6245071" cy="3439614"/>
          </a:xfrm>
          <a:prstGeom prst="rect">
            <a:avLst/>
          </a:prstGeom>
        </p:spPr>
      </p:pic>
    </p:spTree>
    <p:extLst>
      <p:ext uri="{BB962C8B-B14F-4D97-AF65-F5344CB8AC3E}">
        <p14:creationId xmlns:p14="http://schemas.microsoft.com/office/powerpoint/2010/main" val="34068131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Started</a:t>
            </a:r>
            <a:endParaRPr lang="en-US" dirty="0"/>
          </a:p>
        </p:txBody>
      </p:sp>
      <p:sp>
        <p:nvSpPr>
          <p:cNvPr id="3" name="Content Placeholder 2"/>
          <p:cNvSpPr>
            <a:spLocks noGrp="1"/>
          </p:cNvSpPr>
          <p:nvPr>
            <p:ph idx="1"/>
          </p:nvPr>
        </p:nvSpPr>
        <p:spPr/>
        <p:txBody>
          <a:bodyPr/>
          <a:lstStyle/>
          <a:p>
            <a:r>
              <a:rPr lang="en-US" dirty="0"/>
              <a:t>Office UI </a:t>
            </a:r>
            <a:r>
              <a:rPr lang="en-US" dirty="0" smtClean="0"/>
              <a:t>Fabric GitHub Repository</a:t>
            </a:r>
            <a:endParaRPr lang="en-US" dirty="0"/>
          </a:p>
          <a:p>
            <a:pPr lvl="1"/>
            <a:r>
              <a:rPr lang="en-US" dirty="0" smtClean="0">
                <a:hlinkClick r:id="rId2"/>
              </a:rPr>
              <a:t>https</a:t>
            </a:r>
            <a:r>
              <a:rPr lang="en-US" dirty="0">
                <a:hlinkClick r:id="rId2"/>
              </a:rPr>
              <a:t>://</a:t>
            </a:r>
            <a:r>
              <a:rPr lang="en-US" dirty="0" smtClean="0">
                <a:hlinkClick r:id="rId2"/>
              </a:rPr>
              <a:t>github.com/OfficeDev/Office-UI-Fabric</a:t>
            </a:r>
            <a:r>
              <a:rPr lang="en-US" dirty="0" smtClean="0"/>
              <a:t> </a:t>
            </a:r>
            <a:endParaRPr lang="en-US" dirty="0"/>
          </a:p>
          <a:p>
            <a:r>
              <a:rPr lang="en-US" dirty="0" smtClean="0"/>
              <a:t>Design </a:t>
            </a:r>
            <a:r>
              <a:rPr lang="en-US" dirty="0"/>
              <a:t>guidelines for Office </a:t>
            </a:r>
            <a:r>
              <a:rPr lang="en-US" dirty="0" smtClean="0"/>
              <a:t>Add-ins</a:t>
            </a:r>
          </a:p>
          <a:p>
            <a:pPr lvl="1"/>
            <a:r>
              <a:rPr lang="en-US" dirty="0" smtClean="0">
                <a:hlinkClick r:id="rId3"/>
              </a:rPr>
              <a:t>https</a:t>
            </a:r>
            <a:r>
              <a:rPr lang="en-US" dirty="0">
                <a:hlinkClick r:id="rId3"/>
              </a:rPr>
              <a:t>://</a:t>
            </a:r>
            <a:r>
              <a:rPr lang="en-US" dirty="0" smtClean="0">
                <a:hlinkClick r:id="rId3"/>
              </a:rPr>
              <a:t>msdn.microsoft.com/EN-US/library/mt484317.aspx</a:t>
            </a:r>
            <a:r>
              <a:rPr lang="en-US" dirty="0" smtClean="0"/>
              <a:t> </a:t>
            </a:r>
          </a:p>
          <a:p>
            <a:r>
              <a:rPr lang="en-US" dirty="0"/>
              <a:t>Office 365 JavaScript controls</a:t>
            </a:r>
          </a:p>
          <a:p>
            <a:pPr lvl="1"/>
            <a:r>
              <a:rPr lang="en-US" dirty="0" smtClean="0">
                <a:hlinkClick r:id="rId4"/>
              </a:rPr>
              <a:t>https</a:t>
            </a:r>
            <a:r>
              <a:rPr lang="en-US" dirty="0">
                <a:hlinkClick r:id="rId4"/>
              </a:rPr>
              <a:t>://</a:t>
            </a:r>
            <a:r>
              <a:rPr lang="en-US" dirty="0" smtClean="0">
                <a:hlinkClick r:id="rId4"/>
              </a:rPr>
              <a:t>msdn.microsoft.com/en-us/office/office365/howto/javascript-controls</a:t>
            </a:r>
            <a:endParaRPr lang="en-US" dirty="0" smtClean="0"/>
          </a:p>
          <a:p>
            <a:r>
              <a:rPr lang="en-US" dirty="0"/>
              <a:t>Use Office UI Fabric in Office Add-ins</a:t>
            </a:r>
          </a:p>
          <a:p>
            <a:pPr lvl="1"/>
            <a:r>
              <a:rPr lang="en-US"/>
              <a:t> </a:t>
            </a:r>
            <a:r>
              <a:rPr lang="en-US">
                <a:hlinkClick r:id="rId5"/>
              </a:rPr>
              <a:t>https</a:t>
            </a:r>
            <a:r>
              <a:rPr lang="en-US">
                <a:hlinkClick r:id="rId5"/>
              </a:rPr>
              <a:t>://</a:t>
            </a:r>
            <a:r>
              <a:rPr lang="en-US" smtClean="0">
                <a:hlinkClick r:id="rId5"/>
              </a:rPr>
              <a:t>msdn.microsoft.com/EN-US/library/office/mt450443.aspx</a:t>
            </a:r>
            <a:r>
              <a:rPr lang="en-US" smtClean="0"/>
              <a:t> </a:t>
            </a:r>
            <a:endParaRPr lang="en-US" dirty="0"/>
          </a:p>
        </p:txBody>
      </p:sp>
    </p:spTree>
    <p:extLst>
      <p:ext uri="{BB962C8B-B14F-4D97-AF65-F5344CB8AC3E}">
        <p14:creationId xmlns:p14="http://schemas.microsoft.com/office/powerpoint/2010/main" val="853621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Creating a User Interface using Office UI Fabric</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4847002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a:t>
            </a:r>
            <a:r>
              <a:rPr lang="en-US" dirty="0" err="1" smtClean="0"/>
              <a:t>AngularJS</a:t>
            </a:r>
            <a:endParaRPr lang="en-US" dirty="0"/>
          </a:p>
        </p:txBody>
      </p:sp>
    </p:spTree>
    <p:extLst>
      <p:ext uri="{BB962C8B-B14F-4D97-AF65-F5344CB8AC3E}">
        <p14:creationId xmlns:p14="http://schemas.microsoft.com/office/powerpoint/2010/main" val="297889082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Introducing </a:t>
            </a:r>
            <a:r>
              <a:rPr lang="en-US" dirty="0" err="1" smtClean="0"/>
              <a:t>AngularJS</a:t>
            </a:r>
            <a:endParaRPr lang="en-US" dirty="0"/>
          </a:p>
        </p:txBody>
      </p:sp>
      <p:sp>
        <p:nvSpPr>
          <p:cNvPr id="3" name="Content Placeholder 2"/>
          <p:cNvSpPr>
            <a:spLocks noGrp="1"/>
          </p:cNvSpPr>
          <p:nvPr>
            <p:ph idx="1"/>
          </p:nvPr>
        </p:nvSpPr>
        <p:spPr>
          <a:prstGeom prst="rect">
            <a:avLst/>
          </a:prstGeom>
        </p:spPr>
        <p:txBody>
          <a:bodyPr>
            <a:normAutofit/>
          </a:bodyPr>
          <a:lstStyle/>
          <a:p>
            <a:r>
              <a:rPr lang="en-US" dirty="0" smtClean="0"/>
              <a:t>Description</a:t>
            </a:r>
          </a:p>
          <a:p>
            <a:pPr lvl="1"/>
            <a:r>
              <a:rPr lang="en-US" dirty="0" smtClean="0"/>
              <a:t>Single-Page Application (SPA) Framework</a:t>
            </a:r>
          </a:p>
          <a:p>
            <a:pPr lvl="1"/>
            <a:r>
              <a:rPr lang="en-US" dirty="0" smtClean="0"/>
              <a:t>Implements Model-View-Controller (MVC) Pattern</a:t>
            </a:r>
          </a:p>
          <a:p>
            <a:r>
              <a:rPr lang="en-US" dirty="0" smtClean="0"/>
              <a:t>Why Angular</a:t>
            </a:r>
          </a:p>
          <a:p>
            <a:pPr lvl="1"/>
            <a:r>
              <a:rPr lang="en-US" dirty="0" smtClean="0"/>
              <a:t>True framework instead of patchwork of libraries</a:t>
            </a:r>
          </a:p>
          <a:p>
            <a:pPr lvl="1"/>
            <a:r>
              <a:rPr lang="en-US" dirty="0" smtClean="0"/>
              <a:t>Strong separation of concerns</a:t>
            </a:r>
          </a:p>
          <a:p>
            <a:endParaRPr lang="en-US" dirty="0"/>
          </a:p>
        </p:txBody>
      </p:sp>
      <p:pic>
        <p:nvPicPr>
          <p:cNvPr id="4" name="Picture 3"/>
          <p:cNvPicPr>
            <a:picLocks noChangeAspect="1"/>
          </p:cNvPicPr>
          <p:nvPr/>
        </p:nvPicPr>
        <p:blipFill>
          <a:blip r:embed="rId2"/>
          <a:stretch>
            <a:fillRect/>
          </a:stretch>
        </p:blipFill>
        <p:spPr>
          <a:xfrm>
            <a:off x="7771226" y="5591623"/>
            <a:ext cx="4013858" cy="1037777"/>
          </a:xfrm>
          <a:prstGeom prst="rect">
            <a:avLst/>
          </a:prstGeom>
        </p:spPr>
      </p:pic>
    </p:spTree>
    <p:extLst>
      <p:ext uri="{BB962C8B-B14F-4D97-AF65-F5344CB8AC3E}">
        <p14:creationId xmlns:p14="http://schemas.microsoft.com/office/powerpoint/2010/main" val="12412235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6.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DA593625-DB14-4FB0-B5A9-3269FA9C120B}">
  <ds:schemaRefs>
    <ds:schemaRef ds:uri="http://schemas.microsoft.com/office/infopath/2007/PartnerControls"/>
    <ds:schemaRef ds:uri="http://schemas.microsoft.com/office/2006/documentManagement/types"/>
    <ds:schemaRef ds:uri="5fad15d0-477e-40da-a20d-40d4ca777cbd"/>
    <ds:schemaRef ds:uri="http://purl.org/dc/elements/1.1/"/>
    <ds:schemaRef ds:uri="http://www.w3.org/XML/1998/namespace"/>
    <ds:schemaRef ds:uri="http://purl.org/dc/terms/"/>
    <ds:schemaRef ds:uri="http://schemas.openxmlformats.org/package/2006/metadata/core-propertie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1537</Words>
  <Application>Microsoft Office PowerPoint</Application>
  <PresentationFormat>Custom</PresentationFormat>
  <Paragraphs>318</Paragraphs>
  <Slides>35</Slides>
  <Notes>17</Notes>
  <HiddenSlides>0</HiddenSlides>
  <MMClips>0</MMClips>
  <ScaleCrop>false</ScaleCrop>
  <HeadingPairs>
    <vt:vector size="6" baseType="variant">
      <vt:variant>
        <vt:lpstr>Fonts Used</vt:lpstr>
      </vt:variant>
      <vt:variant>
        <vt:i4>9</vt:i4>
      </vt:variant>
      <vt:variant>
        <vt:lpstr>Theme</vt:lpstr>
      </vt:variant>
      <vt:variant>
        <vt:i4>7</vt:i4>
      </vt:variant>
      <vt:variant>
        <vt:lpstr>Slide Titles</vt:lpstr>
      </vt:variant>
      <vt:variant>
        <vt:i4>35</vt:i4>
      </vt:variant>
    </vt:vector>
  </HeadingPairs>
  <TitlesOfParts>
    <vt:vector size="51" baseType="lpstr">
      <vt:lpstr>Arial</vt:lpstr>
      <vt:lpstr>Calibri</vt:lpstr>
      <vt:lpstr>Calibri Light</vt:lpstr>
      <vt:lpstr>Consolas</vt:lpstr>
      <vt:lpstr>Lucida Console</vt:lpstr>
      <vt:lpstr>Segoe Light</vt:lpstr>
      <vt:lpstr>Segoe UI</vt:lpstr>
      <vt:lpstr>Segoe UI Light</vt:lpstr>
      <vt:lpstr>Wingdings</vt:lpstr>
      <vt:lpstr>5-30055_Office Template 2012 - 16x9 - White Background</vt:lpstr>
      <vt:lpstr>5-30055_Office Template 2012 - 16x9 - Colored Accent Slides</vt:lpstr>
      <vt:lpstr>2_TEE14 Speaker PPT Template</vt:lpstr>
      <vt:lpstr>5-30610_Microsoft_Ignite_Keynote_Template_CUSTOM_LIGHT</vt:lpstr>
      <vt:lpstr>1_5-30055_Office Template 2012 - 16x9 - White Background</vt:lpstr>
      <vt:lpstr>1_5-30610_Microsoft_Ignite_Keynote_Template_CUSTOM_LIGHT</vt:lpstr>
      <vt:lpstr>Office Theme</vt:lpstr>
      <vt:lpstr>Office 365 Development</vt:lpstr>
      <vt:lpstr>Deep dive into building standalone AngularJS web applications with Office UI Fabric for Office 365</vt:lpstr>
      <vt:lpstr>Agenda </vt:lpstr>
      <vt:lpstr>Developer vision</vt:lpstr>
      <vt:lpstr>What is Office UI Fabric?</vt:lpstr>
      <vt:lpstr>Getting Started</vt:lpstr>
      <vt:lpstr>PowerPoint Presentation</vt:lpstr>
      <vt:lpstr>Introduction to AngularJS</vt:lpstr>
      <vt:lpstr>Introducing AngularJS</vt:lpstr>
      <vt:lpstr>Single-Page Applications</vt:lpstr>
      <vt:lpstr>Angular JS Features</vt:lpstr>
      <vt:lpstr>Angular Framework</vt:lpstr>
      <vt:lpstr>Other Options for Accessing Angular JS</vt:lpstr>
      <vt:lpstr>PowerPoint Presentation</vt:lpstr>
      <vt:lpstr>Modules, Directive and Data Binding</vt:lpstr>
      <vt:lpstr>Directives</vt:lpstr>
      <vt:lpstr>Key Directives</vt:lpstr>
      <vt:lpstr>Using Angular Directives</vt:lpstr>
      <vt:lpstr>Data Binding</vt:lpstr>
      <vt:lpstr>Filters</vt:lpstr>
      <vt:lpstr>Key Filters</vt:lpstr>
      <vt:lpstr>Routes, Views and Controllers</vt:lpstr>
      <vt:lpstr>Model-View-Controller with Angular</vt:lpstr>
      <vt:lpstr>Understanding $scope</vt:lpstr>
      <vt:lpstr>Understanding Modules</vt:lpstr>
      <vt:lpstr>Understanding Controllers</vt:lpstr>
      <vt:lpstr>Routes</vt:lpstr>
      <vt:lpstr>Defining Routes</vt:lpstr>
      <vt:lpstr>Creating Custom Services in Angular Apps</vt:lpstr>
      <vt:lpstr>Understanding Services</vt:lpstr>
      <vt:lpstr>Summary</vt:lpstr>
      <vt:lpstr>Further reading…</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2016-01-04T20:15:26Z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